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sldIdLst>
    <p:sldId id="256" r:id="rId2"/>
    <p:sldId id="587" r:id="rId3"/>
    <p:sldId id="257" r:id="rId4"/>
    <p:sldId id="387" r:id="rId5"/>
    <p:sldId id="516" r:id="rId6"/>
    <p:sldId id="519" r:id="rId7"/>
    <p:sldId id="590" r:id="rId8"/>
    <p:sldId id="596" r:id="rId9"/>
    <p:sldId id="591" r:id="rId10"/>
    <p:sldId id="592" r:id="rId11"/>
    <p:sldId id="597" r:id="rId12"/>
    <p:sldId id="598" r:id="rId13"/>
    <p:sldId id="593" r:id="rId14"/>
    <p:sldId id="594" r:id="rId15"/>
    <p:sldId id="595" r:id="rId16"/>
    <p:sldId id="578" r:id="rId17"/>
    <p:sldId id="601" r:id="rId18"/>
    <p:sldId id="602" r:id="rId19"/>
    <p:sldId id="603" r:id="rId20"/>
    <p:sldId id="604" r:id="rId21"/>
    <p:sldId id="605" r:id="rId22"/>
    <p:sldId id="608" r:id="rId23"/>
    <p:sldId id="610" r:id="rId24"/>
    <p:sldId id="607" r:id="rId25"/>
    <p:sldId id="609" r:id="rId26"/>
    <p:sldId id="600" r:id="rId27"/>
    <p:sldId id="614" r:id="rId28"/>
    <p:sldId id="615" r:id="rId29"/>
    <p:sldId id="616" r:id="rId30"/>
    <p:sldId id="618" r:id="rId31"/>
    <p:sldId id="620" r:id="rId32"/>
    <p:sldId id="622" r:id="rId33"/>
    <p:sldId id="623" r:id="rId34"/>
    <p:sldId id="624" r:id="rId35"/>
    <p:sldId id="629" r:id="rId36"/>
    <p:sldId id="612" r:id="rId37"/>
    <p:sldId id="632" r:id="rId38"/>
    <p:sldId id="633" r:id="rId39"/>
    <p:sldId id="635" r:id="rId40"/>
    <p:sldId id="637" r:id="rId41"/>
    <p:sldId id="636" r:id="rId42"/>
    <p:sldId id="638" r:id="rId43"/>
    <p:sldId id="639" r:id="rId44"/>
    <p:sldId id="640" r:id="rId45"/>
    <p:sldId id="641" r:id="rId46"/>
    <p:sldId id="642" r:id="rId47"/>
    <p:sldId id="631" r:id="rId48"/>
    <p:sldId id="667" r:id="rId49"/>
    <p:sldId id="644" r:id="rId50"/>
    <p:sldId id="645" r:id="rId51"/>
    <p:sldId id="646" r:id="rId52"/>
    <p:sldId id="647" r:id="rId53"/>
    <p:sldId id="648" r:id="rId54"/>
    <p:sldId id="649" r:id="rId55"/>
    <p:sldId id="650" r:id="rId56"/>
    <p:sldId id="651" r:id="rId57"/>
    <p:sldId id="653" r:id="rId58"/>
    <p:sldId id="669" r:id="rId59"/>
    <p:sldId id="655" r:id="rId60"/>
    <p:sldId id="643" r:id="rId61"/>
    <p:sldId id="657" r:id="rId62"/>
    <p:sldId id="670" r:id="rId63"/>
    <p:sldId id="671" r:id="rId64"/>
    <p:sldId id="658" r:id="rId65"/>
    <p:sldId id="660" r:id="rId66"/>
    <p:sldId id="662" r:id="rId67"/>
    <p:sldId id="663" r:id="rId68"/>
    <p:sldId id="665" r:id="rId69"/>
    <p:sldId id="666" r:id="rId70"/>
    <p:sldId id="656" r:id="rId71"/>
    <p:sldId id="451" r:id="rId7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8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C24B-6D22-1F5C-BFF2-FE1510762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135D2-B7A0-8A0D-A9CA-A47022289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C65D2-88EF-565D-94B5-2A578104B8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EBC2DF-A3CC-81FA-A0E9-B0AD243CF17D}"/>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4286736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91137-D26B-6A7D-F05E-38707B0C7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94EFAD-20AC-F955-2110-5F5456E42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AA511-1338-EFCD-70AF-B6FD19F6B6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7E5116-8730-DFC4-B7D5-192FD3D6CCFF}"/>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2395444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4817-58AC-BF66-4B57-B5206E0AA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95F96-5A08-E4DA-F010-378924A04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31C3C-2BD2-BCF8-E9F1-246A1840C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F8990A-A09C-08D8-90BD-5D6BBB592EA3}"/>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270873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918FB-7CBA-614B-94BD-524C9D425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6BE05-FE12-2013-AAB2-4BCF57FCD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AADDE-8B1F-68B5-2ED7-47675A0D69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DA9705-A0AA-5037-7666-04D72E3B3A60}"/>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567192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282A-3545-B61B-4D28-FB5AB4266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76E55-B225-2959-474A-E8F4384E2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7260-46DD-B3BA-0783-F6A869B28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195E0-F2BC-260C-B886-F702E6825182}"/>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3296689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501A-C00F-2EA0-A683-A5E1206B7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39EDC-3B78-FE4E-83FA-89A493B99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F3CBA7-E2DB-01FE-9836-0FC60C3F6D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64A300-5046-955E-83B0-D6295A97D3DE}"/>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3343585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9197A-A268-67D5-E446-E0300CF37F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6567E-51FB-AE7C-616A-E2BBDF8AB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62903-47C1-F085-8893-140DA26032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BDD225-6B70-164D-5851-7AF8ECFCF453}"/>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2333875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4598B-FC21-C86D-090F-BF7EDAB8B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1CBC9-912C-6035-88F8-4B2ADF423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0B8FE-D07C-E343-3A3E-2F95B6C5F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7778E8-6928-CD8F-3C2D-2898A275465B}"/>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202057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D3F1E-A964-B410-AC48-8F881D594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E896-793E-05D7-379E-5B59AA92A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044D6-47D9-4F0E-13A7-7FC1155EBF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3D0C5D-BE5B-D799-EB3F-36732C0BEF13}"/>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264373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235A-8712-AEA3-F319-65C2948A0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8B88E-0025-AD6C-3E19-8B6FBB220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556AC3-2828-CD74-903C-8F746DEC8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36E7-AD82-149A-21C8-EE991E34F8E4}"/>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193928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79AF-9C7B-D5CC-2B5D-DDAB7F77F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2EC34-400F-A4BF-5EED-028397E78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9C7CE4-82F5-0B67-2945-D5EEBE51A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DB6267-1733-7FF7-2347-CD17CD2268D3}"/>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8457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58655-9F0E-FA7A-0AC1-FC2645F42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8D94B-2CE3-1FD8-819B-D222F0C4A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51710A-8953-4A87-A8DF-7AFC2D8D20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FE3504-74C8-4939-1FB4-130E4EA7E3B2}"/>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307248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CCFFF-FB09-DC36-8A36-E70F7CB6F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3EBA2-D605-9F0F-043F-831B33E92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235623-3112-1E9B-8C2F-C185175701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E10C6-6216-F923-19B6-E6E538160974}"/>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241012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3B91-1285-6342-FA75-C9DAC6D83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A2EED-C97D-E76E-CBAE-E1F5FE7C79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F373F-2C30-297E-954A-E5902DF3FC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00E68B-12A6-7337-B20B-6FA8262B542B}"/>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960439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583E2-47CC-4F64-B3F5-C9AFAFE55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2F177-6678-5514-54A2-5309623A6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4D9DE-9C38-9667-A01F-4259F0A4C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4AAB3F-7DF9-39C9-4A13-4BA0F76F680D}"/>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2809010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1FB59-59DA-D157-EF47-98E3DAD29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63FAD-68D2-BA11-FA8F-B638D79BF2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DCFF0-EE85-1D6F-C82B-9FAE0A5CF7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1D9B4E-4EC9-EB02-DBD6-5EF9B8873558}"/>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835915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9B1A9-A1AA-0FB8-4646-361FC08F3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EC6CF-16AC-4E7C-A1E1-7438374E7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84569-012D-FAD2-E83D-B503CC904F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1A62F5-9A87-A090-7321-10F137CC785B}"/>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642649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3106-4BE7-1E5E-0562-2A33C47F9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E8205-A7E1-2C1C-88E3-739A0033F1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6BAF3-904B-BB75-4E85-F19DBFE7D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305F40-F2BC-AF51-1CB2-12E37E637E61}"/>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1464219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1152-E6B4-449E-4C42-029E8FAE3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3F16A-4ED0-FAEB-19F2-F99E85446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DF350-145B-8E74-666D-C4B760DFB4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4A2B4A-F642-6FF9-FB3E-51B3296AB8AD}"/>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882961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4242A-A5CC-3B07-6100-6E6AD0D37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D8A1CA-6BF9-AC43-B127-11A09BFD9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26EC3-20C3-31D6-1AB8-669F652277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144C3-1F84-34F5-9017-47CD5A4B0461}"/>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3868630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786D9-81FB-C428-6FC5-781BAF3F6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DEC60-4942-4CA9-6413-524110958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680AC-124D-B530-2B6F-56A45DD2C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A46DCB-97F5-5B9A-74FA-81DA7F30430E}"/>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4983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93EE6-78EA-58D1-AC7E-54A4B3608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8F7371-72DF-DBF9-F56D-10B2A0BDF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EF54B0-AD45-5202-A91E-967C852EC6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61C0AE-A0BC-2D4A-0140-62C42B5ED4B7}"/>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435704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212B-044D-8AB1-9A5F-952CC21BA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E367C-974C-D2D4-A13B-9ABDDBD2A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08596-D743-38AA-05E5-5EC8C1DB48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FCD1C8-0443-B8BF-1B51-8B839691B65A}"/>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3098217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0895-5EDF-A4B9-A6D4-442F8E457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62680-F311-B42D-6050-78FDD0D79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1F14A-194A-C588-EDC0-E65DF446BD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EC97F4-190A-0D41-1D9B-BB287F54E87F}"/>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4032757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77C9-19A1-F882-83F1-4D5A5F91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DD609-CC85-032C-144B-2FE4BD939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40BBC-2901-54A2-6139-2AE0A801A2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47BFB0-9B2A-DD5F-48EB-BF862AF19991}"/>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1547564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3FB8E-FAE8-3136-7721-C55E639F4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94742-209A-49AD-72E4-B577FA71C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4649D-FB04-5E25-5E52-08B4CB772D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19CD23-C19E-98DF-9FDF-475647106EB6}"/>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2649018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4A20-87CA-8EC3-9C8F-0DF595FE2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2BFF4-1AF2-28B6-8B09-CF296A633A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EA370-5B77-FF41-ABC9-643E39182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1E8A7B-3B16-3142-C4CC-7C7AB401929E}"/>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2929485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F11F-114E-D1B9-7086-82BBD4EC1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ECB8F-6242-6AB0-E6E4-A9A4393CA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D0A7F-2C85-1BF7-2185-A0BC6067B7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E18C2B-7E3E-31B5-4290-D0AC35AC75DF}"/>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2581501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139BA-3D3E-D7C8-A8C4-3258D6EFB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44801-3A8D-1E91-E086-0B6636AE9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60C09-DE44-258E-1CE9-49D2B98BED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4B0F4A-0194-0F75-4DF9-267676EE01FC}"/>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4022024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61803-FA42-7ED7-8B5A-4C844AE4C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C6793A-018C-D200-EC17-8F64F252B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C83B9-CE52-3FA9-6DFF-EB42D83438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0D0019-F7B6-5AE6-A27B-78E3488678B2}"/>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4073181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6AE9-E1EE-FEA8-C244-FF13B19D9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5B6FA-BB17-18C6-0929-FC9F6D5E3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31BDA-B4B7-EEFD-728F-231E2B6793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348F75-5DA2-6BC8-4DFF-C354A8BACA36}"/>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4062983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8452F-CB1B-F754-74BA-C4B3E33F9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9C28C7-5B49-E711-7700-2B7D37A5E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8CFF7-27A2-296D-2060-A112CF18FD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B63547-EBCB-DF7B-9DAD-5116B91542B9}"/>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1753438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5FA79-DDEC-D94A-3358-113C64AB6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483A6-EACC-76F3-B216-0FD56292F9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1ABEA-023B-9D10-6C9F-CD77D12431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AD9ED4-2D40-7D2B-6C41-41FFC317E9AC}"/>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4148161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9E0F1-693A-4C2B-C3D5-B0D4C18DA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2E14E9-5D53-7318-C1FC-C32D9B1C48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2A383B-4A34-FE4B-C971-71AD6CAF19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328A52-9368-9773-360E-5A1A105410F6}"/>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1094292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D7204-3627-342C-620C-577366F01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74A1F-767F-72D4-B3C1-D3CF1F085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95353-6254-C38F-C267-76B25C84B7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191E02-681E-F8FC-B980-2530A7D36422}"/>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1157950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65B79-06F7-67F0-0D28-5A5D775D4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22948-1AA4-B414-825F-CF29830C8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C9E2D-B126-AE93-B7F3-26015D2665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C87389-26D8-6932-E71C-7E5E21F572A8}"/>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089582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22595-AED1-A4FC-3486-3E5FA20B4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BAEBA-9E5F-C2AF-408B-B83EAE480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F9124-A156-E8A8-8823-289670C924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D0CF6-0473-9B99-488E-2B0C50AB5555}"/>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2332535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5CD34-E5D5-DF6D-6503-7EDE1B155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29F65-AD57-7AD3-A102-836E51499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84CC1-63C9-25E6-878D-BFF3F5729F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27AA36-3CFD-D0F5-76F1-6E07B23105D1}"/>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33246877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AF39D-CCFC-DBCF-D5D0-29666BC7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C68D3-6E5C-5B35-28A7-3C1259B96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58ED2-2127-B931-9011-AD87EEB9AC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C73DC5-0C80-236C-6802-D37CC64281C9}"/>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3740147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FB312-81B8-A1D8-3927-2BF38C32A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3E013-16EF-2B4C-26E4-FA049C81AF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0C21E-82C6-50C5-E156-A1B7AB20FD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41A8F-A928-8F20-5B00-3B4661D4CA3F}"/>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2848993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B1D07-F0C5-D801-AA4B-97FAD5510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980E5-8CB6-AA11-BA33-EB10FC5D2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6B9CD-1EFC-2D25-753D-CC8946D12B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7DA38-F701-C0DB-FA66-9EC68497EF7A}"/>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2007680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3D949-F3C0-088F-5B22-A3F3E68B4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679E4-EF7C-7A8A-0224-82F5B7EF9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389A1-2EB6-CEA3-875B-67EB61915B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726CFC-AE62-2DAF-AA60-2A2F0C931596}"/>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86591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ABF9C-9F4B-82D3-1E5F-CE5B50838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D5802F-C5BD-699F-60A2-86C7D2B318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A208-4B75-1596-0B1B-7717F5A2FF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6C0A89-C6B2-4922-1AB7-203C10DDA59D}"/>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3165027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C2D21-D36B-1CB2-E92E-1F723A62D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118EE-0C76-DDA0-86C3-F96E3C7B8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3557B-A7E7-825A-8F99-ABECEC8AB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48839-642D-FF04-5411-A958BEC3C402}"/>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108300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EC33F-3A78-16B3-56E3-B412B3B91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5A379-A8B3-8CFD-B1FA-CA3E86FB5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C77E8-CF57-94D6-672B-0B04B38880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72D14-C68C-16BA-B238-90D3594F7ED4}"/>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14607257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1E421-29D5-EA4F-F151-0F1B797F2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F195A-6CD7-8257-F961-8934B99DC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04D565-1544-D406-2AAA-277E5254ED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63EF6C-DB20-3962-1104-11C09658BD12}"/>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26632092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C82BC-8136-3908-780C-28FD59C1E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92B38-EC58-AB5F-3CB0-64A7F476AB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8BD71-4B3C-06DA-52B8-9DDF644FEE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FA6925-3909-B4F2-7133-E4E4035D77E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3157988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374A2-1E2D-011A-F3B0-204DD3F17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61EAF-9E31-9523-8AF9-191C03AAF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72331-7B7B-E1FF-633D-2BD33D0152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EFC227-AF14-E19D-C524-6897006B83D3}"/>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4238559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63E2-471B-F5F3-6AED-593F0D699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DFDD2-2518-F01D-26B3-CA06AF226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82948-A0C4-DE1F-B3CF-B44556CB08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430AC2-F5E2-3E6F-A92D-B13A71E1F09A}"/>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691705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B2A89-68FF-CA03-3433-980019CEF5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B4E4F-8D17-B0C7-14F6-B1FBE61C4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4ACFF-4873-5CFA-1C7E-964E06128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916722-D155-46E8-BD22-B9A5F1C286F7}"/>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26064907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5A401-6550-7989-F12C-6F49DCF2F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6B687-C299-6200-1706-490189105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B47D0-67CA-1ABC-F44B-E19BA6B37F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F7CD98-64DD-F777-8D77-5A6C3E470C84}"/>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1546791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9579-90EE-F107-C7B5-B8D60A328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509729-046F-19DB-7B05-88A524A0B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D3065-8B65-6294-9BFA-F343FDBC7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9BBEB2-C9DD-4A6A-3BFF-CC349C1F9EB9}"/>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33268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3EC82-8E58-5E6B-E294-8096E2419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9D345-4669-E889-8087-5565105DEF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6E2E0F-1FDC-D4EB-C3BB-810B0D2527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CB77CC-03D9-0B1D-6B3F-99C92E5BDC46}"/>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284040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31497-9FA5-D0C2-B7BD-C1C0AD193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02653-A7DE-423B-6054-0FD208FED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4D0382-0545-6CAE-780D-7C8BB548FF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A12CAD-9EB0-3C65-F90C-7A9ABE37A80E}"/>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3305618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E1FC-8876-7F82-0127-8448EB081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F1264-4720-201A-FA81-F1D934B97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6E86C-1349-D6BD-7C57-FEC256D429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9B6070-A2B3-CD3A-5F75-9BEA35C5385D}"/>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41095395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5F17A-EB73-732B-CC32-6FA24D26F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8E27F-3F11-99BA-7BA6-94FEE6605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DACB5E-FD8D-7620-7686-6A4EA0201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6D451-B16F-1289-9004-9458A15916F7}"/>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304335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A12B2-FB92-CBB1-3A30-277C17B1A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5BEF8-7F89-4857-FC7A-2A9121673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B7414-89C3-CDE4-383C-DDB4BE1C25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A0E-F004-AE46-7BB1-C1BE178529B0}"/>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17920779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2049-01BE-4369-7348-7346558C0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D72B4-C08A-C65A-09AB-7599671FD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E1BB78-4EAE-8119-1B22-5E221D8D73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ED988-ADDF-6151-9BA4-05CBC8440C37}"/>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3303336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65664-9B98-BBA5-18B9-8ED01E243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D9A3F-3DC2-9ACC-B584-6F738B2FE1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1EF1C-2A7E-EDF7-86EE-1EDC47CB4C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E20E0D-6395-C0A9-DF8D-0FE7119D1005}"/>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294695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B23E4-B9FE-C714-6D3C-A76323FA4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67E4D-14E5-5609-5D04-CA03A6E4C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AB85C-E91A-949F-1E33-8678FD12C4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1A18A-422F-6418-241E-0F0EA171D541}"/>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348827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2/15/2026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2/15/2026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2/15/2026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2/15/2026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2/15/2026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2/15/2026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2/15/2026</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2/15/2026</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2/15/2026</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2/15/2026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2/15/2026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2/15/2026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JhHMJCUmq28?feature=oembed" TargetMode="Externa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XItj08D5KPk?feature=oembed" TargetMode="Externa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WMvb9LLXzUs?feature=oembed" TargetMode="External"/><Relationship Id="rId4" Type="http://schemas.openxmlformats.org/officeDocument/2006/relationships/image" Target="../media/image3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C7BCCrCoU3A?feature=oembed" TargetMode="Externa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5: IT Infrastructure and Emerging Technologies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3471-6945-CEDD-21E2-C38D6F612F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BDBA9B-FB6F-9375-8C47-9708DC5DA4E3}"/>
              </a:ext>
            </a:extLst>
          </p:cNvPr>
          <p:cNvSpPr>
            <a:spLocks noGrp="1"/>
          </p:cNvSpPr>
          <p:nvPr>
            <p:ph idx="1"/>
          </p:nvPr>
        </p:nvSpPr>
        <p:spPr>
          <a:xfrm>
            <a:off x="4854804" y="1300900"/>
            <a:ext cx="6792250" cy="5081046"/>
          </a:xfrm>
        </p:spPr>
        <p:txBody>
          <a:bodyPr>
            <a:normAutofit/>
          </a:bodyPr>
          <a:lstStyle/>
          <a:p>
            <a:pPr>
              <a:defRPr sz="2000">
                <a:solidFill>
                  <a:srgbClr val="000000"/>
                </a:solidFill>
                <a:latin typeface="Garamond"/>
              </a:defRPr>
            </a:pPr>
            <a:r>
              <a:rPr lang="en-US" altLang="zh-TW" sz="2400" dirty="0"/>
              <a:t>The client/server model connected PCs (clients) to more powerful server computers through networks.</a:t>
            </a:r>
          </a:p>
          <a:p>
            <a:pPr lvl="1">
              <a:defRPr sz="2000">
                <a:solidFill>
                  <a:srgbClr val="000000"/>
                </a:solidFill>
                <a:latin typeface="Garamond"/>
              </a:defRPr>
            </a:pPr>
            <a:r>
              <a:rPr lang="en-US" altLang="zh-TW" sz="2000" dirty="0"/>
              <a:t>Client: Devices that request access to services or resources.</a:t>
            </a:r>
          </a:p>
          <a:p>
            <a:pPr lvl="1">
              <a:defRPr sz="2000">
                <a:solidFill>
                  <a:srgbClr val="000000"/>
                </a:solidFill>
                <a:latin typeface="Garamond"/>
              </a:defRPr>
            </a:pPr>
            <a:r>
              <a:rPr lang="en-US" altLang="zh-TW" sz="2000" dirty="0"/>
              <a:t>Server: computers dedicated to performing common functions needed by clients on the network.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Servers typically carried out tasks such as:</a:t>
            </a:r>
          </a:p>
          <a:p>
            <a:pPr lvl="1">
              <a:defRPr sz="2000">
                <a:solidFill>
                  <a:srgbClr val="000000"/>
                </a:solidFill>
                <a:latin typeface="Garamond"/>
              </a:defRPr>
            </a:pPr>
            <a:r>
              <a:rPr lang="en-US" altLang="zh-TW" sz="2000" dirty="0"/>
              <a:t>File storage</a:t>
            </a:r>
          </a:p>
          <a:p>
            <a:pPr lvl="1">
              <a:defRPr sz="2000">
                <a:solidFill>
                  <a:srgbClr val="000000"/>
                </a:solidFill>
                <a:latin typeface="Garamond"/>
              </a:defRPr>
            </a:pPr>
            <a:r>
              <a:rPr lang="en-US" altLang="zh-TW" sz="2000" dirty="0"/>
              <a:t>Software applications</a:t>
            </a:r>
          </a:p>
          <a:p>
            <a:pPr lvl="1">
              <a:defRPr sz="2000">
                <a:solidFill>
                  <a:srgbClr val="000000"/>
                </a:solidFill>
                <a:latin typeface="Garamond"/>
              </a:defRPr>
            </a:pPr>
            <a:r>
              <a:rPr lang="en-US" altLang="zh-TW" sz="2000" dirty="0"/>
              <a:t>Printing</a:t>
            </a:r>
          </a:p>
          <a:p>
            <a:pPr lvl="1">
              <a:defRPr sz="2000">
                <a:solidFill>
                  <a:srgbClr val="000000"/>
                </a:solidFill>
                <a:latin typeface="Garamond"/>
              </a:defRPr>
            </a:pPr>
            <a:r>
              <a:rPr lang="en-US" altLang="zh-TW" sz="2000" dirty="0"/>
              <a:t>Internet Access</a:t>
            </a:r>
          </a:p>
        </p:txBody>
      </p:sp>
      <p:sp>
        <p:nvSpPr>
          <p:cNvPr id="4" name="Rectangle 3">
            <a:extLst>
              <a:ext uri="{FF2B5EF4-FFF2-40B4-BE49-F238E27FC236}">
                <a16:creationId xmlns:a16="http://schemas.microsoft.com/office/drawing/2014/main" id="{AB9F17BB-1172-0AEE-BDA3-27008463C5C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18598-4C07-E06D-E956-72F5CEEE93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(1983–Present)</a:t>
            </a:r>
          </a:p>
        </p:txBody>
      </p:sp>
      <p:sp>
        <p:nvSpPr>
          <p:cNvPr id="5" name="Rectangle 4">
            <a:extLst>
              <a:ext uri="{FF2B5EF4-FFF2-40B4-BE49-F238E27FC236}">
                <a16:creationId xmlns:a16="http://schemas.microsoft.com/office/drawing/2014/main" id="{46D4960A-0F2A-0A1D-900D-FCB70C485B8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B97FCF-9460-8808-D328-B00BEEFA95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4CD070-8ADD-D891-963C-5C9B5D1F3C6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pic>
        <p:nvPicPr>
          <p:cNvPr id="5122" name="Picture 2" descr="Client Server Network">
            <a:extLst>
              <a:ext uri="{FF2B5EF4-FFF2-40B4-BE49-F238E27FC236}">
                <a16:creationId xmlns:a16="http://schemas.microsoft.com/office/drawing/2014/main" id="{D90E1279-6994-B1C0-6A41-82979255E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41" y="1861872"/>
            <a:ext cx="4114800" cy="37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B860-AEC1-1B53-7C01-1DE5FD4FB2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CEBB0C-9E21-8770-0339-F48E4CC7718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Processing tasks are divided between clients and servers, allowing workloads to be distributed efficiently across multiple, relatively inexpensive machines.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model enabled firms to expand computing capacity without relying on costly centralized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Client/server computing also laid the foundation for the development of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architecture allowed firms to scale computing incrementally rather than through large, centralized investments.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simplest model, a two-tier client/server architecture, consists of a single client computer and a single server computer.</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D1F7775-8C30-719C-5542-34D06CA8AF4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08A41F-AF6F-9A32-116E-8EE0861C504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Distributed Processing</a:t>
            </a:r>
          </a:p>
        </p:txBody>
      </p:sp>
      <p:sp>
        <p:nvSpPr>
          <p:cNvPr id="5" name="Rectangle 4">
            <a:extLst>
              <a:ext uri="{FF2B5EF4-FFF2-40B4-BE49-F238E27FC236}">
                <a16:creationId xmlns:a16="http://schemas.microsoft.com/office/drawing/2014/main" id="{A67D9296-5B1B-587C-4C61-14067386F8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30A3AEF-EFCC-14E7-33F5-BC2AAEFD008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B4DD8-601E-430F-683D-AED1C609CFF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66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0BF-5A62-B21F-BC69-864DBDE60E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50E41B-742D-0E2B-64F0-AC23D0BDA43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Modern businesses employ a multitiered (N-tier) client/server architecture that distributes computing and network workloads across multiple servers.</a:t>
            </a:r>
          </a:p>
          <a:p>
            <a:pPr lvl="1">
              <a:defRPr sz="2000">
                <a:solidFill>
                  <a:srgbClr val="000000"/>
                </a:solidFill>
                <a:latin typeface="Garamond"/>
              </a:defRPr>
            </a:pPr>
            <a:r>
              <a:rPr lang="en-US" altLang="zh-TW" sz="2000" dirty="0"/>
              <a:t>Web servers are responsible for locating and managing stored web pages and delivering them to clients in response to service requests.</a:t>
            </a:r>
          </a:p>
          <a:p>
            <a:pPr lvl="1">
              <a:defRPr sz="2000">
                <a:solidFill>
                  <a:srgbClr val="000000"/>
                </a:solidFill>
                <a:latin typeface="Garamond"/>
              </a:defRPr>
            </a:pPr>
            <a:r>
              <a:rPr lang="en-US" altLang="zh-TW" sz="2000" dirty="0"/>
              <a:t>Application servers handle application operations between browser-based clients and an organization’s back-end business applications or databases.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4CC29A9F-8851-82FD-F6B4-8CD68440E9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9E682A-13F0-A1C7-FFE4-0946A5877E2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Client/Server Era: Multitier Architecture</a:t>
            </a:r>
          </a:p>
        </p:txBody>
      </p:sp>
      <p:sp>
        <p:nvSpPr>
          <p:cNvPr id="5" name="Rectangle 4">
            <a:extLst>
              <a:ext uri="{FF2B5EF4-FFF2-40B4-BE49-F238E27FC236}">
                <a16:creationId xmlns:a16="http://schemas.microsoft.com/office/drawing/2014/main" id="{7EAE9E68-DB92-99F1-2F44-A2FCFD16176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1D85314-64C0-7C52-63D6-34B52FFCEF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267EF5A-564C-989F-6884-5D9A5A4DBBD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10" name="Picture 9" descr="A sequential flow diagram explains a multitiered (N-TIER) client or server network. Long description available in notes, press f6.">
            <a:extLst>
              <a:ext uri="{FF2B5EF4-FFF2-40B4-BE49-F238E27FC236}">
                <a16:creationId xmlns:a16="http://schemas.microsoft.com/office/drawing/2014/main" id="{44A0AEC2-700A-CDB5-5BCB-B4251D71D0FA}"/>
              </a:ext>
            </a:extLst>
          </p:cNvPr>
          <p:cNvPicPr>
            <a:picLocks noChangeAspect="1"/>
          </p:cNvPicPr>
          <p:nvPr/>
        </p:nvPicPr>
        <p:blipFill>
          <a:blip r:embed="rId3"/>
          <a:stretch>
            <a:fillRect/>
          </a:stretch>
        </p:blipFill>
        <p:spPr>
          <a:xfrm>
            <a:off x="3063561" y="3557990"/>
            <a:ext cx="6061700" cy="2743200"/>
          </a:xfrm>
          <a:prstGeom prst="rect">
            <a:avLst/>
          </a:prstGeom>
        </p:spPr>
      </p:pic>
    </p:spTree>
    <p:extLst>
      <p:ext uri="{BB962C8B-B14F-4D97-AF65-F5344CB8AC3E}">
        <p14:creationId xmlns:p14="http://schemas.microsoft.com/office/powerpoint/2010/main" val="42606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F273-8DE1-FF49-5C0D-4FEE71A1D2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DDFD9-EF03-DE64-F3BD-4A25ED6567AD}"/>
              </a:ext>
            </a:extLst>
          </p:cNvPr>
          <p:cNvSpPr>
            <a:spLocks noGrp="1"/>
          </p:cNvSpPr>
          <p:nvPr>
            <p:ph idx="1"/>
          </p:nvPr>
        </p:nvSpPr>
        <p:spPr>
          <a:xfrm>
            <a:off x="4722828" y="1300900"/>
            <a:ext cx="7057367" cy="5202528"/>
          </a:xfrm>
        </p:spPr>
        <p:txBody>
          <a:bodyPr>
            <a:normAutofit/>
          </a:bodyPr>
          <a:lstStyle/>
          <a:p>
            <a:pPr>
              <a:defRPr sz="2000">
                <a:solidFill>
                  <a:srgbClr val="000000"/>
                </a:solidFill>
                <a:latin typeface="Garamond"/>
              </a:defRPr>
            </a:pPr>
            <a:r>
              <a:rPr lang="en-US" altLang="zh-TW" sz="2400" dirty="0"/>
              <a:t>Introduced network standards and protocols that allowed different hardware and networks to communicate seamlessly.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began integrating previously separate systems into enterprise-wide networks, enabling information to move freely across the firm.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connectivity extended beyond the firm, linking organizations with suppliers, partners, and customers.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Emphasized integration and scalability, enabling firms to coordinate complex operations on a global scale.</a:t>
            </a:r>
          </a:p>
        </p:txBody>
      </p:sp>
      <p:sp>
        <p:nvSpPr>
          <p:cNvPr id="4" name="Rectangle 3">
            <a:extLst>
              <a:ext uri="{FF2B5EF4-FFF2-40B4-BE49-F238E27FC236}">
                <a16:creationId xmlns:a16="http://schemas.microsoft.com/office/drawing/2014/main" id="{7DC72064-A3A5-B580-D636-E35E4B0294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1C20D-FA57-63AD-E880-EE4BE52B16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Enterprise Computing Era (1992–Present)</a:t>
            </a:r>
          </a:p>
        </p:txBody>
      </p:sp>
      <p:sp>
        <p:nvSpPr>
          <p:cNvPr id="5" name="Rectangle 4">
            <a:extLst>
              <a:ext uri="{FF2B5EF4-FFF2-40B4-BE49-F238E27FC236}">
                <a16:creationId xmlns:a16="http://schemas.microsoft.com/office/drawing/2014/main" id="{CBEE43A5-B9B6-34F3-2C31-E62AE9CCFB2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53E361A-47A9-B656-D3F2-033DF38D96C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09D2747-54DF-99AD-72ED-18DA57F9CBA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pic>
        <p:nvPicPr>
          <p:cNvPr id="6146" name="Picture 2" descr="What is TCP/IP? - Check Point Software">
            <a:extLst>
              <a:ext uri="{FF2B5EF4-FFF2-40B4-BE49-F238E27FC236}">
                <a16:creationId xmlns:a16="http://schemas.microsoft.com/office/drawing/2014/main" id="{59BE8BBA-253B-3EDF-5462-3ED16D6CA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6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9188-B7CE-8443-A57A-89237BBFA6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A1A87-11A7-860F-9FB9-FF220894007B}"/>
              </a:ext>
            </a:extLst>
          </p:cNvPr>
          <p:cNvSpPr>
            <a:spLocks noGrp="1"/>
          </p:cNvSpPr>
          <p:nvPr>
            <p:ph idx="1"/>
          </p:nvPr>
        </p:nvSpPr>
        <p:spPr>
          <a:xfrm>
            <a:off x="3676455" y="1300900"/>
            <a:ext cx="7970600" cy="5081046"/>
          </a:xfrm>
        </p:spPr>
        <p:txBody>
          <a:bodyPr>
            <a:normAutofit/>
          </a:bodyPr>
          <a:lstStyle/>
          <a:p>
            <a:pPr>
              <a:defRPr sz="2000">
                <a:solidFill>
                  <a:srgbClr val="000000"/>
                </a:solidFill>
                <a:latin typeface="Garamond"/>
              </a:defRPr>
            </a:pPr>
            <a:r>
              <a:rPr lang="en-US" altLang="zh-TW" sz="2400" dirty="0"/>
              <a:t>In the cloud and mobile computing era, data and applications are stored in remote cloud data centers accessible through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resources from a wide range of devices, including computers, smartphones, and tablets, without maintaining local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Computing, storage, and application development take place in the cloud, while firms subscribe to services on demand.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model allows organizations to scale resources flexibly, reduce costs, and support a mobile workforce operating from anywhere.</a:t>
            </a:r>
          </a:p>
        </p:txBody>
      </p:sp>
      <p:sp>
        <p:nvSpPr>
          <p:cNvPr id="4" name="Rectangle 3">
            <a:extLst>
              <a:ext uri="{FF2B5EF4-FFF2-40B4-BE49-F238E27FC236}">
                <a16:creationId xmlns:a16="http://schemas.microsoft.com/office/drawing/2014/main" id="{A710D552-A676-9D59-949B-FD2DAA6D6A5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29D651-5D4F-4F33-D38B-939A9A07355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and Mobile Computing Era (2000–Present)</a:t>
            </a:r>
          </a:p>
        </p:txBody>
      </p:sp>
      <p:sp>
        <p:nvSpPr>
          <p:cNvPr id="5" name="Rectangle 4">
            <a:extLst>
              <a:ext uri="{FF2B5EF4-FFF2-40B4-BE49-F238E27FC236}">
                <a16:creationId xmlns:a16="http://schemas.microsoft.com/office/drawing/2014/main" id="{B93EF3F0-A484-502B-BAD9-09F0CF54856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B75839-568D-FA84-E61B-B29F1599B8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5FAC0F7-6D33-282C-AF8D-B7D9CA251B3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pic>
        <p:nvPicPr>
          <p:cNvPr id="8194" name="Picture 2" descr="Free Cloud Data Center Icon - Free Download Network &amp; Communication Icons |  IconScout">
            <a:extLst>
              <a:ext uri="{FF2B5EF4-FFF2-40B4-BE49-F238E27FC236}">
                <a16:creationId xmlns:a16="http://schemas.microsoft.com/office/drawing/2014/main" id="{7A17CECB-8608-1831-1A3C-81E6BA4F5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81" r="13228"/>
          <a:stretch>
            <a:fillRect/>
          </a:stretch>
        </p:blipFill>
        <p:spPr bwMode="auto">
          <a:xfrm>
            <a:off x="541771" y="1656132"/>
            <a:ext cx="301168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2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3182-56A3-DE80-7A5B-D1AD064A45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AADC7-D548-17C0-5844-D15E5C07828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Each new era builds upon the previous one rather than completely replacing it.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continue to handle mission-critical operations, while cloud systems provide agility and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eras helps explain how firms adapt infrastructure to changing technological and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successive technological eras have introduced components that form the backbone of today’s digital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next section, we examine these infrastructure components in detail.</a:t>
            </a:r>
          </a:p>
        </p:txBody>
      </p:sp>
      <p:sp>
        <p:nvSpPr>
          <p:cNvPr id="4" name="Rectangle 3">
            <a:extLst>
              <a:ext uri="{FF2B5EF4-FFF2-40B4-BE49-F238E27FC236}">
                <a16:creationId xmlns:a16="http://schemas.microsoft.com/office/drawing/2014/main" id="{C512679E-46B1-64F4-73C1-65FE7F18812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F5394-56A8-DB3C-143C-F887B621601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 Evolution</a:t>
            </a:r>
          </a:p>
        </p:txBody>
      </p:sp>
      <p:sp>
        <p:nvSpPr>
          <p:cNvPr id="5" name="Rectangle 4">
            <a:extLst>
              <a:ext uri="{FF2B5EF4-FFF2-40B4-BE49-F238E27FC236}">
                <a16:creationId xmlns:a16="http://schemas.microsoft.com/office/drawing/2014/main" id="{433B2CCB-9D9F-1DAD-8E4E-C95DE834B3D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1CBEB6-7281-2848-B8D6-ADFC8531E44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073B8BA-E6F4-C832-4073-CA65673CC07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170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Components of</a:t>
            </a:r>
            <a:br>
              <a:rPr lang="en-US" sz="4400" dirty="0">
                <a:solidFill>
                  <a:schemeClr val="bg1"/>
                </a:solidFill>
              </a:rPr>
            </a:br>
            <a:r>
              <a:rPr lang="en-US" sz="4400" dirty="0">
                <a:solidFill>
                  <a:schemeClr val="bg1"/>
                </a:solidFill>
              </a:rPr>
              <a:t>IT Infrastructure</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44C1A-4074-1081-12DA-CA047BE749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08DE48-CE61-1017-E3E7-0CBF46D8D8F9}"/>
              </a:ext>
            </a:extLst>
          </p:cNvPr>
          <p:cNvSpPr>
            <a:spLocks noGrp="1"/>
          </p:cNvSpPr>
          <p:nvPr>
            <p:ph idx="1"/>
          </p:nvPr>
        </p:nvSpPr>
        <p:spPr>
          <a:xfrm>
            <a:off x="6322979" y="1300900"/>
            <a:ext cx="5324076" cy="5081046"/>
          </a:xfrm>
        </p:spPr>
        <p:txBody>
          <a:bodyPr>
            <a:normAutofit/>
          </a:bodyPr>
          <a:lstStyle/>
          <a:p>
            <a:pPr>
              <a:defRPr sz="2000">
                <a:solidFill>
                  <a:srgbClr val="000000"/>
                </a:solidFill>
                <a:latin typeface="Garamond"/>
              </a:defRPr>
            </a:pPr>
            <a:r>
              <a:rPr lang="en-US" altLang="zh-TW" sz="2400" dirty="0"/>
              <a:t>Modern IT infrastructure consists of seven major components that work together to support business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components represent critical investments that must be coordinated to provide a unified and efficient technological foundation.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seventh component, enterprise software applications, will be examined in the next section.</a:t>
            </a:r>
          </a:p>
        </p:txBody>
      </p:sp>
      <p:sp>
        <p:nvSpPr>
          <p:cNvPr id="4" name="Rectangle 3">
            <a:extLst>
              <a:ext uri="{FF2B5EF4-FFF2-40B4-BE49-F238E27FC236}">
                <a16:creationId xmlns:a16="http://schemas.microsoft.com/office/drawing/2014/main" id="{639B18D9-0165-9688-6E91-543D929BB9B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2C9BF-A0A4-B413-FF31-52890918A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Overview of IT Infrastructure Components</a:t>
            </a:r>
          </a:p>
        </p:txBody>
      </p:sp>
      <p:sp>
        <p:nvSpPr>
          <p:cNvPr id="5" name="Rectangle 4">
            <a:extLst>
              <a:ext uri="{FF2B5EF4-FFF2-40B4-BE49-F238E27FC236}">
                <a16:creationId xmlns:a16="http://schemas.microsoft.com/office/drawing/2014/main" id="{A1A89043-73D0-272A-4708-CB1367E1ABA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D7BACD9-37CC-C191-53D8-A9383128B0B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62EF621-3947-2D19-F52D-2F0E713F89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8" name="Picture 7" descr="An illustration shows the major components that need to be coordinated while providing the firm with a coherent I T infrastructure. Long description available in notes, press f6.">
            <a:extLst>
              <a:ext uri="{FF2B5EF4-FFF2-40B4-BE49-F238E27FC236}">
                <a16:creationId xmlns:a16="http://schemas.microsoft.com/office/drawing/2014/main" id="{79225198-BDAC-FE8B-6AD1-D7EC0C35FEF8}"/>
              </a:ext>
            </a:extLst>
          </p:cNvPr>
          <p:cNvPicPr>
            <a:picLocks noChangeAspect="1"/>
          </p:cNvPicPr>
          <p:nvPr/>
        </p:nvPicPr>
        <p:blipFill>
          <a:blip r:embed="rId3"/>
          <a:stretch>
            <a:fillRect/>
          </a:stretch>
        </p:blipFill>
        <p:spPr>
          <a:xfrm>
            <a:off x="541770" y="1427532"/>
            <a:ext cx="5569527" cy="4572000"/>
          </a:xfrm>
          <a:prstGeom prst="rect">
            <a:avLst/>
          </a:prstGeom>
        </p:spPr>
      </p:pic>
    </p:spTree>
    <p:extLst>
      <p:ext uri="{BB962C8B-B14F-4D97-AF65-F5344CB8AC3E}">
        <p14:creationId xmlns:p14="http://schemas.microsoft.com/office/powerpoint/2010/main" val="307195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3A5C-91DF-A2CA-ED93-4C00850C29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BEEC5-DBC0-C5CA-6537-A735870A855A}"/>
              </a:ext>
            </a:extLst>
          </p:cNvPr>
          <p:cNvSpPr>
            <a:spLocks noGrp="1"/>
          </p:cNvSpPr>
          <p:nvPr>
            <p:ph idx="1"/>
          </p:nvPr>
        </p:nvSpPr>
        <p:spPr>
          <a:xfrm>
            <a:off x="3544477" y="1300900"/>
            <a:ext cx="8102577" cy="5081046"/>
          </a:xfrm>
        </p:spPr>
        <p:txBody>
          <a:bodyPr>
            <a:normAutofit/>
          </a:bodyPr>
          <a:lstStyle/>
          <a:p>
            <a:pPr>
              <a:defRPr sz="2000">
                <a:solidFill>
                  <a:srgbClr val="000000"/>
                </a:solidFill>
                <a:latin typeface="Garamond"/>
              </a:defRPr>
            </a:pPr>
            <a:r>
              <a:rPr lang="en-US" altLang="zh-TW" sz="2400" dirty="0"/>
              <a:t>Computer hardware provides the physical foundation for data processing and system operations.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mainframes, servers, desktops, tablets, smartphones, sensors, and wearable devices such as smartwatches.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computers relied on chips from Intel and AMD.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Demand for AI-capable hardware has elevated NVIDIA as a major supplier of graphics processing units (GPUs).</a:t>
            </a:r>
          </a:p>
          <a:p>
            <a:pPr lvl="1">
              <a:defRPr sz="2000">
                <a:solidFill>
                  <a:srgbClr val="000000"/>
                </a:solidFill>
                <a:latin typeface="Garamond"/>
              </a:defRPr>
            </a:pPr>
            <a:r>
              <a:rPr lang="en-US" altLang="zh-TW" sz="2000" dirty="0"/>
              <a:t>These GPUs handle massive datasets for training and running artificial intelligence models.</a:t>
            </a:r>
          </a:p>
        </p:txBody>
      </p:sp>
      <p:sp>
        <p:nvSpPr>
          <p:cNvPr id="4" name="Rectangle 3">
            <a:extLst>
              <a:ext uri="{FF2B5EF4-FFF2-40B4-BE49-F238E27FC236}">
                <a16:creationId xmlns:a16="http://schemas.microsoft.com/office/drawing/2014/main" id="{8DE0D75F-67E3-E444-4122-DDE22AF6286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F6E82-766A-12CE-13CE-41E2FAB96C4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Hardware Platforms</a:t>
            </a:r>
          </a:p>
        </p:txBody>
      </p:sp>
      <p:sp>
        <p:nvSpPr>
          <p:cNvPr id="5" name="Rectangle 4">
            <a:extLst>
              <a:ext uri="{FF2B5EF4-FFF2-40B4-BE49-F238E27FC236}">
                <a16:creationId xmlns:a16="http://schemas.microsoft.com/office/drawing/2014/main" id="{42C6DB4B-CA74-30BC-D7DB-240459DD5D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590A135-12EB-5704-28AB-99697C1EB61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F8E0BD2-DE07-A004-6CAB-6C8BC3595B5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41990" name="Picture 6" descr="Industrial ATX Motherboards - Advantech">
            <a:extLst>
              <a:ext uri="{FF2B5EF4-FFF2-40B4-BE49-F238E27FC236}">
                <a16:creationId xmlns:a16="http://schemas.microsoft.com/office/drawing/2014/main" id="{ACC595F2-8FD5-A21B-F99D-246E79394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1840" y="2431142"/>
            <a:ext cx="4572000" cy="256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05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990"/>
                                        </p:tgtEl>
                                        <p:attrNameLst>
                                          <p:attrName>style.visibility</p:attrName>
                                        </p:attrNameLst>
                                      </p:cBhvr>
                                      <p:to>
                                        <p:strVal val="visible"/>
                                      </p:to>
                                    </p:set>
                                    <p:animEffect transition="in" filter="fade">
                                      <p:cBhvr>
                                        <p:cTn id="10" dur="500"/>
                                        <p:tgtEl>
                                          <p:spTgt spid="419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B8898-CAB2-71F9-EC6C-92640B0298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081CC-9146-C95F-93F8-FEA16DC13228}"/>
              </a:ext>
            </a:extLst>
          </p:cNvPr>
          <p:cNvSpPr>
            <a:spLocks noGrp="1"/>
          </p:cNvSpPr>
          <p:nvPr>
            <p:ph idx="1"/>
          </p:nvPr>
        </p:nvSpPr>
        <p:spPr>
          <a:xfrm>
            <a:off x="4355184" y="1300900"/>
            <a:ext cx="7291871" cy="5081046"/>
          </a:xfrm>
        </p:spPr>
        <p:txBody>
          <a:bodyPr>
            <a:normAutofit/>
          </a:bodyPr>
          <a:lstStyle/>
          <a:p>
            <a:pPr>
              <a:defRPr sz="2000">
                <a:solidFill>
                  <a:srgbClr val="000000"/>
                </a:solidFill>
                <a:latin typeface="Garamond"/>
              </a:defRPr>
            </a:pPr>
            <a:r>
              <a:rPr lang="en-US" altLang="zh-TW" sz="2400" dirty="0"/>
              <a:t>The hardware platform expanded significantly with the introduction of mobile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Today, more than 7 billion smartphones are in use world-wide, creating a new consumer-driven hardware platform.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processors are designed to be lightweight and energy-efficient, consuming less power and generating less heat than traditional desktop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such as Apple, Samsung, and Qualcomm use ARM-based architectures to produce chips optimized for mobile computing.</a:t>
            </a:r>
          </a:p>
        </p:txBody>
      </p:sp>
      <p:sp>
        <p:nvSpPr>
          <p:cNvPr id="4" name="Rectangle 3">
            <a:extLst>
              <a:ext uri="{FF2B5EF4-FFF2-40B4-BE49-F238E27FC236}">
                <a16:creationId xmlns:a16="http://schemas.microsoft.com/office/drawing/2014/main" id="{F7295298-3185-4823-BC1D-0C1EB8A6EC2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A7178-1BB2-C7C9-48D7-2AAAC418F29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Hardware Platforms: Mobile Hardware</a:t>
            </a:r>
          </a:p>
        </p:txBody>
      </p:sp>
      <p:sp>
        <p:nvSpPr>
          <p:cNvPr id="5" name="Rectangle 4">
            <a:extLst>
              <a:ext uri="{FF2B5EF4-FFF2-40B4-BE49-F238E27FC236}">
                <a16:creationId xmlns:a16="http://schemas.microsoft.com/office/drawing/2014/main" id="{9D042ACF-7276-A195-6543-D97D5F4988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8782FB-A4BD-3B08-0241-578DFA38A6B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8B6E56E-07E7-0214-F68B-2EF65566E0A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pic>
        <p:nvPicPr>
          <p:cNvPr id="44034" name="Picture 2" descr="The Official History of Arm - Arm Newsroom">
            <a:extLst>
              <a:ext uri="{FF2B5EF4-FFF2-40B4-BE49-F238E27FC236}">
                <a16:creationId xmlns:a16="http://schemas.microsoft.com/office/drawing/2014/main" id="{01B46950-D99E-B59B-A125-B0C9D7D0A8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34" r="23112"/>
          <a:stretch>
            <a:fillRect/>
          </a:stretch>
        </p:blipFill>
        <p:spPr bwMode="auto">
          <a:xfrm>
            <a:off x="541770" y="1427532"/>
            <a:ext cx="367268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7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4034"/>
                                        </p:tgtEl>
                                        <p:attrNameLst>
                                          <p:attrName>style.visibility</p:attrName>
                                        </p:attrNameLst>
                                      </p:cBhvr>
                                      <p:to>
                                        <p:strVal val="visible"/>
                                      </p:to>
                                    </p:set>
                                    <p:animEffect transition="in" filter="fade">
                                      <p:cBhvr>
                                        <p:cTn id="10" dur="500"/>
                                        <p:tgtEl>
                                          <p:spTgt spid="440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8303-0872-E3B3-67A0-227BFB7EC0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1E7D294-8F89-749B-7137-1E6BF236CB2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0B89AAE-D4DE-57A9-B710-501D1E0B0EBF}"/>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9B1BDD15-CC06-4E3D-B311-B084BB89FAC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356B2625-9BFB-435B-93C6-7D92AA4851F7}"/>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53DFA24D-8745-C6DE-97C6-6242A24798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6459D59-2723-9C10-7C69-6875937E9336}"/>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85711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467D-5E04-2716-B327-F3A85F8D234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AA1E1-F2A8-259F-4363-53E7F567D901}"/>
              </a:ext>
            </a:extLst>
          </p:cNvPr>
          <p:cNvSpPr>
            <a:spLocks noGrp="1"/>
          </p:cNvSpPr>
          <p:nvPr>
            <p:ph idx="1"/>
          </p:nvPr>
        </p:nvSpPr>
        <p:spPr>
          <a:xfrm>
            <a:off x="4864231" y="1300900"/>
            <a:ext cx="6782824" cy="5081046"/>
          </a:xfrm>
        </p:spPr>
        <p:txBody>
          <a:bodyPr>
            <a:normAutofit/>
          </a:bodyPr>
          <a:lstStyle/>
          <a:p>
            <a:pPr>
              <a:defRPr sz="2000">
                <a:solidFill>
                  <a:srgbClr val="000000"/>
                </a:solidFill>
                <a:latin typeface="Garamond"/>
              </a:defRPr>
            </a:pPr>
            <a:r>
              <a:rPr lang="en-US" altLang="zh-TW" sz="2400" dirty="0"/>
              <a:t>Despite advances in mobile and cloud technologies, mainframes remain essential for secure, large-scale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They are used extensively in finance, healthcare, manufacturing, and telecommunications to process massive transaction volumes.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IBM remains the leading producer, adapting its mainframes to function as high-performance enterprise servers.</a:t>
            </a:r>
          </a:p>
        </p:txBody>
      </p:sp>
      <p:sp>
        <p:nvSpPr>
          <p:cNvPr id="4" name="Rectangle 3">
            <a:extLst>
              <a:ext uri="{FF2B5EF4-FFF2-40B4-BE49-F238E27FC236}">
                <a16:creationId xmlns:a16="http://schemas.microsoft.com/office/drawing/2014/main" id="{B377A331-0B11-BFE4-A448-E3EA251D30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9EB248-9D26-BC76-692B-8D9A451AE9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Hardware Platforms: Mainframes</a:t>
            </a:r>
          </a:p>
        </p:txBody>
      </p:sp>
      <p:sp>
        <p:nvSpPr>
          <p:cNvPr id="5" name="Rectangle 4">
            <a:extLst>
              <a:ext uri="{FF2B5EF4-FFF2-40B4-BE49-F238E27FC236}">
                <a16:creationId xmlns:a16="http://schemas.microsoft.com/office/drawing/2014/main" id="{A4480209-65D4-05B6-801F-AEB19C8481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A0953F-3DD0-5285-165C-03C7AAB981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CE75FAE-22A4-F9AA-CD30-20FA0B6EC9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45058" name="Picture 2" descr="The Relevance of Mainframes in 2022 Eye-Opening Statistics">
            <a:extLst>
              <a:ext uri="{FF2B5EF4-FFF2-40B4-BE49-F238E27FC236}">
                <a16:creationId xmlns:a16="http://schemas.microsoft.com/office/drawing/2014/main" id="{41015134-4120-2972-4954-BC563B83F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886"/>
          <a:stretch>
            <a:fillRect/>
          </a:stretch>
        </p:blipFill>
        <p:spPr bwMode="auto">
          <a:xfrm>
            <a:off x="541770" y="1427532"/>
            <a:ext cx="4125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0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fade">
                                      <p:cBhvr>
                                        <p:cTn id="10" dur="500"/>
                                        <p:tgtEl>
                                          <p:spTgt spid="450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7E2AB-EE99-59B9-C513-9704271DDD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511CF4-4C09-0306-332A-B4F17561B197}"/>
              </a:ext>
            </a:extLst>
          </p:cNvPr>
          <p:cNvSpPr>
            <a:spLocks noGrp="1"/>
          </p:cNvSpPr>
          <p:nvPr>
            <p:ph idx="1"/>
          </p:nvPr>
        </p:nvSpPr>
        <p:spPr>
          <a:xfrm>
            <a:off x="3091992" y="1300900"/>
            <a:ext cx="8555063" cy="5081046"/>
          </a:xfrm>
        </p:spPr>
        <p:txBody>
          <a:bodyPr>
            <a:normAutofit/>
          </a:bodyPr>
          <a:lstStyle/>
          <a:p>
            <a:pPr>
              <a:defRPr sz="2000">
                <a:solidFill>
                  <a:srgbClr val="000000"/>
                </a:solidFill>
                <a:latin typeface="Garamond"/>
              </a:defRPr>
            </a:pPr>
            <a:r>
              <a:rPr lang="en-US" altLang="zh-TW" sz="2400" dirty="0"/>
              <a:t>Operating systems (OS) manage and coordinate the activities of a computer and its users.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More than two-thirds of desktop computers and tablets run some version of Microsoft Windows.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Newer operating systems have emerged for mobile and cloud-connected devices, such as Google Chrome OS, which stores data and applications online.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Android (developed by Google) and iOS (developed by Apple) dominate mobile platforms, while Windows Server and Linux remain the primary choices for corporate servers.</a:t>
            </a:r>
          </a:p>
        </p:txBody>
      </p:sp>
      <p:sp>
        <p:nvSpPr>
          <p:cNvPr id="4" name="Rectangle 3">
            <a:extLst>
              <a:ext uri="{FF2B5EF4-FFF2-40B4-BE49-F238E27FC236}">
                <a16:creationId xmlns:a16="http://schemas.microsoft.com/office/drawing/2014/main" id="{9D846880-52C6-76E6-FFC9-F233BAC450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57675-FBA6-7E32-25EE-150AC9DB428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Operating System Platforms</a:t>
            </a:r>
          </a:p>
        </p:txBody>
      </p:sp>
      <p:sp>
        <p:nvSpPr>
          <p:cNvPr id="5" name="Rectangle 4">
            <a:extLst>
              <a:ext uri="{FF2B5EF4-FFF2-40B4-BE49-F238E27FC236}">
                <a16:creationId xmlns:a16="http://schemas.microsoft.com/office/drawing/2014/main" id="{B89808CA-740F-1EB7-627C-4B992583230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C167F20-AF54-0FF1-B58A-249CF524FDB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3792E4-5E85-ACE3-E835-F7B940F19E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pic>
        <p:nvPicPr>
          <p:cNvPr id="46082" name="Picture 2" descr="Most Popular Computer Operating Systems 2024 #PC #operatingsystems #windows  #microsoft #windows10 #windows11 #desktop #computers #macos : r/Windows_PC">
            <a:extLst>
              <a:ext uri="{FF2B5EF4-FFF2-40B4-BE49-F238E27FC236}">
                <a16:creationId xmlns:a16="http://schemas.microsoft.com/office/drawing/2014/main" id="{28D923A9-4151-EBFE-C539-9666F3FFC1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707"/>
          <a:stretch>
            <a:fillRect/>
          </a:stretch>
        </p:blipFill>
        <p:spPr bwMode="auto">
          <a:xfrm rot="16200000">
            <a:off x="-564344" y="2539589"/>
            <a:ext cx="4572000" cy="234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082"/>
                                        </p:tgtEl>
                                        <p:attrNameLst>
                                          <p:attrName>style.visibility</p:attrName>
                                        </p:attrNameLst>
                                      </p:cBhvr>
                                      <p:to>
                                        <p:strVal val="visible"/>
                                      </p:to>
                                    </p:set>
                                    <p:animEffect transition="in" filter="fade">
                                      <p:cBhvr>
                                        <p:cTn id="10" dur="500"/>
                                        <p:tgtEl>
                                          <p:spTgt spid="460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09519-BF5E-79B4-810D-BD7934E7B7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CFFA3-159A-2DEC-03C0-01004C292531}"/>
              </a:ext>
            </a:extLst>
          </p:cNvPr>
          <p:cNvSpPr>
            <a:spLocks noGrp="1"/>
          </p:cNvSpPr>
          <p:nvPr>
            <p:ph idx="1"/>
          </p:nvPr>
        </p:nvSpPr>
        <p:spPr>
          <a:xfrm>
            <a:off x="3733014" y="1300900"/>
            <a:ext cx="7914041" cy="5081046"/>
          </a:xfrm>
        </p:spPr>
        <p:txBody>
          <a:bodyPr>
            <a:normAutofit/>
          </a:bodyPr>
          <a:lstStyle/>
          <a:p>
            <a:pPr>
              <a:defRPr sz="2000">
                <a:solidFill>
                  <a:srgbClr val="000000"/>
                </a:solidFill>
                <a:latin typeface="Garamond"/>
              </a:defRPr>
            </a:pPr>
            <a:r>
              <a:rPr lang="en-US" altLang="zh-TW" sz="2400" dirty="0"/>
              <a:t>Network Operating Systems (NOS) connect devices across local and wide-area networks, enabling communication and resource sharing.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leading NOS platforms are Windows Server and Linux.</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telecommunications hardware providers include Huawei, Nokia, Ericsson, and Cisco, while service providers such as AT&amp;T and Verizon deliver global connectivity.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rapid growth of wireless and high-speed Internet access, along with cellular services, has made networking one of the fastest-evolving areas of IT infrastructure.</a:t>
            </a:r>
          </a:p>
        </p:txBody>
      </p:sp>
      <p:sp>
        <p:nvSpPr>
          <p:cNvPr id="4" name="Rectangle 3">
            <a:extLst>
              <a:ext uri="{FF2B5EF4-FFF2-40B4-BE49-F238E27FC236}">
                <a16:creationId xmlns:a16="http://schemas.microsoft.com/office/drawing/2014/main" id="{3E1A7DF5-7D32-D3CD-B227-BB160E1A5A7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E40DE-EC3E-0A19-2721-93FA948B6D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Networking and Telecommunications Platforms</a:t>
            </a:r>
          </a:p>
        </p:txBody>
      </p:sp>
      <p:sp>
        <p:nvSpPr>
          <p:cNvPr id="5" name="Rectangle 4">
            <a:extLst>
              <a:ext uri="{FF2B5EF4-FFF2-40B4-BE49-F238E27FC236}">
                <a16:creationId xmlns:a16="http://schemas.microsoft.com/office/drawing/2014/main" id="{DC75AD38-1864-E468-B78E-602EADF628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8550D7D-A27B-539C-7EC0-14E17106E5D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DBBA2D4-EC0B-09AE-188D-E27724ACF08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2050" name="Picture 2" descr="Telecommunication tower with blue sky in the background | Premium Photo">
            <a:extLst>
              <a:ext uri="{FF2B5EF4-FFF2-40B4-BE49-F238E27FC236}">
                <a16:creationId xmlns:a16="http://schemas.microsoft.com/office/drawing/2014/main" id="{73E888BE-149D-3983-5923-9BF300655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04556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2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CE547-F865-358E-6212-AEE2F4C003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0A116-17F4-5C6B-913F-38456B60582B}"/>
              </a:ext>
            </a:extLst>
          </p:cNvPr>
          <p:cNvSpPr>
            <a:spLocks noGrp="1"/>
          </p:cNvSpPr>
          <p:nvPr>
            <p:ph idx="1"/>
          </p:nvPr>
        </p:nvSpPr>
        <p:spPr>
          <a:xfrm>
            <a:off x="3704734" y="1300900"/>
            <a:ext cx="7942321" cy="5081046"/>
          </a:xfrm>
        </p:spPr>
        <p:txBody>
          <a:bodyPr>
            <a:normAutofit/>
          </a:bodyPr>
          <a:lstStyle/>
          <a:p>
            <a:pPr>
              <a:defRPr sz="2000">
                <a:solidFill>
                  <a:srgbClr val="000000"/>
                </a:solidFill>
                <a:latin typeface="Garamond"/>
              </a:defRPr>
            </a:pPr>
            <a:r>
              <a:rPr lang="en-US" altLang="zh-TW" sz="2400" dirty="0"/>
              <a:t>Even large firms often lack the expertise and resources to design and maintain their entire IT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Consulting and integration services help organizations implement new systems, train employees, and ensure compatibility across existing technologies.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Leading firms include Accenture, IBM Services, HPE, Infosys, and Wipro. These firms assist businesses with digital transformation and cloud migration.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integration ensures that legacy systems continue to function alongside new infrastructure components.</a:t>
            </a:r>
          </a:p>
        </p:txBody>
      </p:sp>
      <p:sp>
        <p:nvSpPr>
          <p:cNvPr id="4" name="Rectangle 3">
            <a:extLst>
              <a:ext uri="{FF2B5EF4-FFF2-40B4-BE49-F238E27FC236}">
                <a16:creationId xmlns:a16="http://schemas.microsoft.com/office/drawing/2014/main" id="{442FC76A-A9C1-4DAD-E188-E59C76BF4F5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F91F6-229A-2A55-E505-FD346553DCB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Consulting and System Integration Services</a:t>
            </a:r>
          </a:p>
        </p:txBody>
      </p:sp>
      <p:sp>
        <p:nvSpPr>
          <p:cNvPr id="5" name="Rectangle 4">
            <a:extLst>
              <a:ext uri="{FF2B5EF4-FFF2-40B4-BE49-F238E27FC236}">
                <a16:creationId xmlns:a16="http://schemas.microsoft.com/office/drawing/2014/main" id="{E1268AEC-4963-FA93-C762-A3112C95938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1F0E19E-1228-638D-955B-59FF8EE699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A7E129-5155-7985-D83C-3399E8C14A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pic>
        <p:nvPicPr>
          <p:cNvPr id="11" name="Picture 10">
            <a:extLst>
              <a:ext uri="{FF2B5EF4-FFF2-40B4-BE49-F238E27FC236}">
                <a16:creationId xmlns:a16="http://schemas.microsoft.com/office/drawing/2014/main" id="{FBD9219A-F710-F103-3F87-E0B3E82FE07B}"/>
              </a:ext>
            </a:extLst>
          </p:cNvPr>
          <p:cNvPicPr>
            <a:picLocks noChangeAspect="1"/>
          </p:cNvPicPr>
          <p:nvPr/>
        </p:nvPicPr>
        <p:blipFill>
          <a:blip r:embed="rId3"/>
          <a:stretch>
            <a:fillRect/>
          </a:stretch>
        </p:blipFill>
        <p:spPr>
          <a:xfrm>
            <a:off x="541770" y="1427532"/>
            <a:ext cx="3049489" cy="4572000"/>
          </a:xfrm>
          <a:prstGeom prst="rect">
            <a:avLst/>
          </a:prstGeom>
        </p:spPr>
      </p:pic>
    </p:spTree>
    <p:extLst>
      <p:ext uri="{BB962C8B-B14F-4D97-AF65-F5344CB8AC3E}">
        <p14:creationId xmlns:p14="http://schemas.microsoft.com/office/powerpoint/2010/main" val="18870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A332-60F3-171B-02BB-45AEACD5F2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E9801E-5341-DADD-EE3D-862C8010A3EE}"/>
              </a:ext>
            </a:extLst>
          </p:cNvPr>
          <p:cNvSpPr>
            <a:spLocks noGrp="1"/>
          </p:cNvSpPr>
          <p:nvPr>
            <p:ph idx="1"/>
          </p:nvPr>
        </p:nvSpPr>
        <p:spPr>
          <a:xfrm>
            <a:off x="4289196" y="1300900"/>
            <a:ext cx="7357859" cy="5081046"/>
          </a:xfrm>
        </p:spPr>
        <p:txBody>
          <a:bodyPr>
            <a:normAutofit/>
          </a:bodyPr>
          <a:lstStyle/>
          <a:p>
            <a:pPr>
              <a:defRPr sz="2000">
                <a:solidFill>
                  <a:srgbClr val="000000"/>
                </a:solidFill>
                <a:latin typeface="Garamond"/>
              </a:defRPr>
            </a:pPr>
            <a:r>
              <a:rPr lang="en-US" altLang="zh-TW" sz="2400" dirty="0"/>
              <a:t>Data management systems organize and store organizational information for operations, analysis,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Major providers include IBM (Db2), Oracle Database, Microsoft SQL Server, and SAP HANA, all available in both on-premises and cloud versions.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MySQL, an open-source relational database system, and Apache Hadoop, a framework for managing massive datasets, are also widely used.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systems ensure secure, efficient, and reliable access to organizational data.</a:t>
            </a:r>
          </a:p>
        </p:txBody>
      </p:sp>
      <p:sp>
        <p:nvSpPr>
          <p:cNvPr id="4" name="Rectangle 3">
            <a:extLst>
              <a:ext uri="{FF2B5EF4-FFF2-40B4-BE49-F238E27FC236}">
                <a16:creationId xmlns:a16="http://schemas.microsoft.com/office/drawing/2014/main" id="{8A563507-44E4-350C-C28D-E5AAD5CCE4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72C5F-67AF-9902-2966-7F6CE595ECF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Management and Storage Platforms</a:t>
            </a:r>
          </a:p>
        </p:txBody>
      </p:sp>
      <p:sp>
        <p:nvSpPr>
          <p:cNvPr id="5" name="Rectangle 4">
            <a:extLst>
              <a:ext uri="{FF2B5EF4-FFF2-40B4-BE49-F238E27FC236}">
                <a16:creationId xmlns:a16="http://schemas.microsoft.com/office/drawing/2014/main" id="{21CA1A91-9EE6-8036-133C-5E36FA08C2A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B6397-0392-D7E4-EFE9-50CD690DB4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72DBAF-EE0B-B82D-1CAB-BE84FA7FD90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9222" name="Picture 6" descr="What is SQL? - Tech Monitor">
            <a:extLst>
              <a:ext uri="{FF2B5EF4-FFF2-40B4-BE49-F238E27FC236}">
                <a16:creationId xmlns:a16="http://schemas.microsoft.com/office/drawing/2014/main" id="{2F38C423-5EC5-BFB3-8F36-F68384AC0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52" r="21876"/>
          <a:stretch>
            <a:fillRect/>
          </a:stretch>
        </p:blipFill>
        <p:spPr bwMode="auto">
          <a:xfrm>
            <a:off x="192978" y="1884732"/>
            <a:ext cx="397613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560-7428-8C91-24F0-43FA3FF6A6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81854-7000-3D74-E70F-EC0BC0679061}"/>
              </a:ext>
            </a:extLst>
          </p:cNvPr>
          <p:cNvSpPr>
            <a:spLocks noGrp="1"/>
          </p:cNvSpPr>
          <p:nvPr>
            <p:ph idx="1"/>
          </p:nvPr>
        </p:nvSpPr>
        <p:spPr>
          <a:xfrm>
            <a:off x="541770" y="1300900"/>
            <a:ext cx="11105285" cy="5081046"/>
          </a:xfrm>
        </p:spPr>
        <p:txBody>
          <a:bodyPr>
            <a:normAutofit lnSpcReduction="10000"/>
          </a:bodyPr>
          <a:lstStyle/>
          <a:p>
            <a:pPr>
              <a:defRPr sz="2000">
                <a:solidFill>
                  <a:srgbClr val="000000"/>
                </a:solidFill>
                <a:latin typeface="Garamond"/>
              </a:defRPr>
            </a:pPr>
            <a:r>
              <a:rPr lang="en-US" altLang="zh-TW" sz="2400" dirty="0"/>
              <a:t>Internet platforms include the hardware, software, and services that support a firm’s websites, web applications, and digital operations.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may host these systems in-house or outsource them to providers offering web-hosting and cloud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widespread use of the Internet led to an explosion of servers, which were later consolidated through virtualization and cloud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hardware market is dominated by Dell, Cisco, HPE, IBM, and Oracle. Software tools such as Microsoft Visual Studio, .NET, and Oracle’s developer suites enable firms to build and manage secure, scalable web applications.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platforms form the technological foundation for online business, e-commerce, and internal communication systems.</a:t>
            </a:r>
          </a:p>
        </p:txBody>
      </p:sp>
      <p:sp>
        <p:nvSpPr>
          <p:cNvPr id="4" name="Rectangle 3">
            <a:extLst>
              <a:ext uri="{FF2B5EF4-FFF2-40B4-BE49-F238E27FC236}">
                <a16:creationId xmlns:a16="http://schemas.microsoft.com/office/drawing/2014/main" id="{3DF2C061-770C-3D7B-914D-B494E97FF98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8083-A9CA-3BA9-B7EF-2A87ABEDD96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Internet Platforms and Development Tools</a:t>
            </a:r>
          </a:p>
        </p:txBody>
      </p:sp>
      <p:sp>
        <p:nvSpPr>
          <p:cNvPr id="5" name="Rectangle 4">
            <a:extLst>
              <a:ext uri="{FF2B5EF4-FFF2-40B4-BE49-F238E27FC236}">
                <a16:creationId xmlns:a16="http://schemas.microsoft.com/office/drawing/2014/main" id="{2C055E4F-D631-3066-68F4-B4FA47E8B95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A8B632-983D-721C-C7CA-33DF3D56C9D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A31DBED-92C9-CB61-02F0-CB8506296B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8425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A3D8842-7C21-8A0C-E2AE-34EF1A1014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55F06D-6A54-48B8-DBE1-723A83404F36}"/>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Mobile Platform, Apps, and BYOD</a:t>
            </a:r>
            <a:endParaRPr sz="4400" dirty="0">
              <a:solidFill>
                <a:schemeClr val="bg1"/>
              </a:solidFill>
            </a:endParaRPr>
          </a:p>
        </p:txBody>
      </p:sp>
    </p:spTree>
    <p:extLst>
      <p:ext uri="{BB962C8B-B14F-4D97-AF65-F5344CB8AC3E}">
        <p14:creationId xmlns:p14="http://schemas.microsoft.com/office/powerpoint/2010/main" val="17872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9CE10-7C4C-EAB4-623E-679E4E9068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84F4E7-9C10-E17A-9755-17FEC79539F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347EE-13BB-0B50-E587-60E861C2EE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Rise of Mobile Computing</a:t>
            </a:r>
          </a:p>
        </p:txBody>
      </p:sp>
      <p:sp>
        <p:nvSpPr>
          <p:cNvPr id="5" name="Rectangle 4">
            <a:extLst>
              <a:ext uri="{FF2B5EF4-FFF2-40B4-BE49-F238E27FC236}">
                <a16:creationId xmlns:a16="http://schemas.microsoft.com/office/drawing/2014/main" id="{52D8DC87-03BC-D6A3-B448-94B598C924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F5AA105-1310-1445-FEEA-4596020C22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0A635EC-5E15-488B-21DF-F2B1BE6823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pic>
        <p:nvPicPr>
          <p:cNvPr id="1026" name="Picture 2">
            <a:extLst>
              <a:ext uri="{FF2B5EF4-FFF2-40B4-BE49-F238E27FC236}">
                <a16:creationId xmlns:a16="http://schemas.microsoft.com/office/drawing/2014/main" id="{1D318321-FBE7-AFBE-61DA-9F352B4EA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48" y="970332"/>
            <a:ext cx="776552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53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8AF7-B77B-9CD2-E3C7-308ECEAF8A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A6515-159F-FF58-A83B-A3C926603678}"/>
              </a:ext>
            </a:extLst>
          </p:cNvPr>
          <p:cNvSpPr>
            <a:spLocks noGrp="1"/>
          </p:cNvSpPr>
          <p:nvPr>
            <p:ph idx="1"/>
          </p:nvPr>
        </p:nvSpPr>
        <p:spPr>
          <a:xfrm>
            <a:off x="5109328" y="1300900"/>
            <a:ext cx="6537727" cy="5081046"/>
          </a:xfrm>
        </p:spPr>
        <p:txBody>
          <a:bodyPr>
            <a:normAutofit/>
          </a:bodyPr>
          <a:lstStyle/>
          <a:p>
            <a:pPr>
              <a:defRPr sz="2000">
                <a:solidFill>
                  <a:srgbClr val="000000"/>
                </a:solidFill>
                <a:latin typeface="Garamond"/>
              </a:defRPr>
            </a:pPr>
            <a:r>
              <a:rPr lang="en-US" altLang="zh-TW" sz="2400" dirty="0"/>
              <a:t>Mobile computing has shifted computing from centralized infrastructure to distributed, user-level access.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devices now integrate directly with enterprise systems, extending corporate IT beyond physical office boundaries.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mobile platform includes a growing ecosystem of devices, operating systems, and applications.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many users, mobile devices are now the primary means of accessing the Internet.</a:t>
            </a:r>
            <a:endParaRPr lang="en-US" altLang="zh-TW" sz="1200" dirty="0"/>
          </a:p>
        </p:txBody>
      </p:sp>
      <p:sp>
        <p:nvSpPr>
          <p:cNvPr id="4" name="Rectangle 3">
            <a:extLst>
              <a:ext uri="{FF2B5EF4-FFF2-40B4-BE49-F238E27FC236}">
                <a16:creationId xmlns:a16="http://schemas.microsoft.com/office/drawing/2014/main" id="{910DB148-3AD7-AAA1-DD2F-D248522F5E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2F6B1-BCC2-E360-10F5-D8922E4C927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Mobile Platform</a:t>
            </a:r>
          </a:p>
        </p:txBody>
      </p:sp>
      <p:sp>
        <p:nvSpPr>
          <p:cNvPr id="5" name="Rectangle 4">
            <a:extLst>
              <a:ext uri="{FF2B5EF4-FFF2-40B4-BE49-F238E27FC236}">
                <a16:creationId xmlns:a16="http://schemas.microsoft.com/office/drawing/2014/main" id="{22FDB570-E163-12F5-03D4-D8F91591529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9940A52-42C0-BA4F-6991-0C7993F88B4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BD850F4-A495-E065-F73E-ED25B9412F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18434" name="Picture 2" descr="I Replaced My Computer With The M2 iPad Pro For A Week">
            <a:extLst>
              <a:ext uri="{FF2B5EF4-FFF2-40B4-BE49-F238E27FC236}">
                <a16:creationId xmlns:a16="http://schemas.microsoft.com/office/drawing/2014/main" id="{EDC16DAA-C144-3E80-290B-3F8AAE80B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68" r="6835"/>
          <a:stretch>
            <a:fillRect/>
          </a:stretch>
        </p:blipFill>
        <p:spPr bwMode="auto">
          <a:xfrm>
            <a:off x="541770" y="1784023"/>
            <a:ext cx="446499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34"/>
                                        </p:tgtEl>
                                        <p:attrNameLst>
                                          <p:attrName>style.visibility</p:attrName>
                                        </p:attrNameLst>
                                      </p:cBhvr>
                                      <p:to>
                                        <p:strVal val="visible"/>
                                      </p:to>
                                    </p:set>
                                    <p:animEffect transition="in" filter="fade">
                                      <p:cBhvr>
                                        <p:cTn id="10" dur="500"/>
                                        <p:tgtEl>
                                          <p:spTgt spid="18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297DA-3F8D-140B-C71C-7BCDB76BA7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4EAE9-4602-6263-E52C-431899C2D35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Mobile devices have become operational tools embedded directly in core business processes.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integrate mobile devices into enterprise workflows to enable real-time data access, coordination, and execution.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example, sales managers use customized mobile dashboards to track performance, manage pricing, and coordinate logistics in real time.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Mobile computing enables faster decision-making, greater responsiveness, and improved field productivity.</a:t>
            </a:r>
          </a:p>
        </p:txBody>
      </p:sp>
      <p:sp>
        <p:nvSpPr>
          <p:cNvPr id="4" name="Rectangle 3">
            <a:extLst>
              <a:ext uri="{FF2B5EF4-FFF2-40B4-BE49-F238E27FC236}">
                <a16:creationId xmlns:a16="http://schemas.microsoft.com/office/drawing/2014/main" id="{702BCEEC-E916-A261-0CFB-6CD3157E692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2ECE8-E599-11AC-85DF-72CBFC97FED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Business Uses of Mobile Devices</a:t>
            </a:r>
          </a:p>
        </p:txBody>
      </p:sp>
      <p:sp>
        <p:nvSpPr>
          <p:cNvPr id="5" name="Rectangle 4">
            <a:extLst>
              <a:ext uri="{FF2B5EF4-FFF2-40B4-BE49-F238E27FC236}">
                <a16:creationId xmlns:a16="http://schemas.microsoft.com/office/drawing/2014/main" id="{797675DC-660F-79FF-81E4-AA2CEA50EB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2ECD1EE-F43D-AA19-077E-C26A244A20D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EFE6B9-AF7F-56F3-F72A-6EA303DB190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98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IT Infrastructure and </a:t>
            </a:r>
          </a:p>
          <a:p>
            <a:pPr algn="ctr">
              <a:defRPr sz="4000" b="1">
                <a:solidFill>
                  <a:srgbClr val="FDB913"/>
                </a:solidFill>
                <a:latin typeface="Garamond"/>
              </a:defRPr>
            </a:pPr>
            <a:r>
              <a:rPr lang="en-US" sz="4400" dirty="0">
                <a:solidFill>
                  <a:schemeClr val="bg1"/>
                </a:solidFill>
              </a:rPr>
              <a:t>Emerging Technologies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A4713-C0B1-ADDE-650A-67B6E7DAD2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4CAB-16C0-32D5-8F2B-074EFA539B00}"/>
              </a:ext>
            </a:extLst>
          </p:cNvPr>
          <p:cNvSpPr>
            <a:spLocks noGrp="1"/>
          </p:cNvSpPr>
          <p:nvPr>
            <p:ph idx="1"/>
          </p:nvPr>
        </p:nvSpPr>
        <p:spPr>
          <a:xfrm>
            <a:off x="5175315" y="1300900"/>
            <a:ext cx="6471739" cy="5081046"/>
          </a:xfrm>
        </p:spPr>
        <p:txBody>
          <a:bodyPr>
            <a:normAutofit/>
          </a:bodyPr>
          <a:lstStyle/>
          <a:p>
            <a:pPr>
              <a:defRPr sz="2000">
                <a:solidFill>
                  <a:srgbClr val="000000"/>
                </a:solidFill>
                <a:latin typeface="Garamond"/>
              </a:defRPr>
            </a:pPr>
            <a:r>
              <a:rPr lang="en-US" altLang="zh-TW" sz="2400" dirty="0"/>
              <a:t>Wearables extend the mobile platform from handheld interaction to continuous, embedded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Devices include smartwatches, smart glasses, smart badges, and industrial sensors.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Wearables deliver real-time data and alerts at the point of activity, reducing coordination lag and decision delays.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adoption increases, wearables are reshaping field operations, healthcare monitoring, logistics tracking, and industrial safety systems.</a:t>
            </a:r>
          </a:p>
        </p:txBody>
      </p:sp>
      <p:sp>
        <p:nvSpPr>
          <p:cNvPr id="4" name="Rectangle 3">
            <a:extLst>
              <a:ext uri="{FF2B5EF4-FFF2-40B4-BE49-F238E27FC236}">
                <a16:creationId xmlns:a16="http://schemas.microsoft.com/office/drawing/2014/main" id="{709CEB36-66EF-42C6-C54F-8D637632C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E6DB8-A3EA-6F49-7A21-F938EF4E823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Wearable Computing Devices</a:t>
            </a:r>
          </a:p>
        </p:txBody>
      </p:sp>
      <p:sp>
        <p:nvSpPr>
          <p:cNvPr id="5" name="Rectangle 4">
            <a:extLst>
              <a:ext uri="{FF2B5EF4-FFF2-40B4-BE49-F238E27FC236}">
                <a16:creationId xmlns:a16="http://schemas.microsoft.com/office/drawing/2014/main" id="{796225DC-C0A9-0FE5-6E82-2B66C7001B2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E0A3235-FAD8-D0D1-BD6D-A7F1077717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AE7A70F-1B90-FDB7-704A-DC179D1515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pic>
        <p:nvPicPr>
          <p:cNvPr id="19460" name="Picture 4">
            <a:extLst>
              <a:ext uri="{FF2B5EF4-FFF2-40B4-BE49-F238E27FC236}">
                <a16:creationId xmlns:a16="http://schemas.microsoft.com/office/drawing/2014/main" id="{180C516B-76BD-169C-8713-69C3231BE9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90" r="13357"/>
          <a:stretch>
            <a:fillRect/>
          </a:stretch>
        </p:blipFill>
        <p:spPr bwMode="auto">
          <a:xfrm>
            <a:off x="541771" y="1784023"/>
            <a:ext cx="455838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57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60"/>
                                        </p:tgtEl>
                                        <p:attrNameLst>
                                          <p:attrName>style.visibility</p:attrName>
                                        </p:attrNameLst>
                                      </p:cBhvr>
                                      <p:to>
                                        <p:strVal val="visible"/>
                                      </p:to>
                                    </p:set>
                                    <p:animEffect transition="in" filter="fade">
                                      <p:cBhvr>
                                        <p:cTn id="10" dur="500"/>
                                        <p:tgtEl>
                                          <p:spTgt spid="194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04BF3-ED38-2AB8-6092-D82DC874207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38103A-8A7B-DB00-9389-BAD28E1E2E43}"/>
              </a:ext>
            </a:extLst>
          </p:cNvPr>
          <p:cNvSpPr>
            <a:spLocks noGrp="1"/>
          </p:cNvSpPr>
          <p:nvPr>
            <p:ph idx="1"/>
          </p:nvPr>
        </p:nvSpPr>
        <p:spPr>
          <a:xfrm>
            <a:off x="3103123" y="1300900"/>
            <a:ext cx="8543932" cy="5081046"/>
          </a:xfrm>
        </p:spPr>
        <p:txBody>
          <a:bodyPr>
            <a:normAutofit/>
          </a:bodyPr>
          <a:lstStyle/>
          <a:p>
            <a:pPr>
              <a:defRPr sz="2000">
                <a:solidFill>
                  <a:srgbClr val="000000"/>
                </a:solidFill>
                <a:latin typeface="Garamond"/>
              </a:defRPr>
            </a:pPr>
            <a:r>
              <a:rPr lang="en-US" altLang="zh-TW" sz="2400" dirty="0"/>
              <a:t>Apps are software interfaces that connect users to digital services and enterprise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transform mobile devices into gateways for commerce, communication, analytics, and operational control.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 ecosystems create platform-based competition, where operating systems compete on developer networks, user adoption, and integrated services.</a:t>
            </a:r>
          </a:p>
          <a:p>
            <a:pPr lvl="1">
              <a:defRPr sz="2000">
                <a:solidFill>
                  <a:srgbClr val="000000"/>
                </a:solidFill>
                <a:latin typeface="Garamond"/>
              </a:defRPr>
            </a:pPr>
            <a:r>
              <a:rPr lang="en-US" altLang="zh-TW" sz="2000" dirty="0"/>
              <a:t>U.S. adults now spend an average of 4.5 hours per day on mobile phones (Volz, 2024).</a:t>
            </a:r>
          </a:p>
          <a:p>
            <a:pPr lvl="1">
              <a:defRPr sz="2000">
                <a:solidFill>
                  <a:srgbClr val="000000"/>
                </a:solidFill>
                <a:latin typeface="Garamond"/>
              </a:defRPr>
            </a:pPr>
            <a:r>
              <a:rPr lang="en-US" altLang="zh-TW" sz="2000" dirty="0"/>
              <a:t>Companies increasingly redesign digital services to mirror the simplicity and usability of mobile apps.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8A1F3877-A864-6D32-FA5A-5B99CA4D8C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B756F-6863-CD80-952C-665C387DBD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Apps</a:t>
            </a:r>
          </a:p>
        </p:txBody>
      </p:sp>
      <p:sp>
        <p:nvSpPr>
          <p:cNvPr id="5" name="Rectangle 4">
            <a:extLst>
              <a:ext uri="{FF2B5EF4-FFF2-40B4-BE49-F238E27FC236}">
                <a16:creationId xmlns:a16="http://schemas.microsoft.com/office/drawing/2014/main" id="{284D230C-2E3C-194C-2AB3-09A879E76C6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1196ADE-A1BC-5A75-91DF-246B82D24C8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0310A5-A4D1-8C13-01AD-4B5F54053CA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21508" name="Picture 4" descr="App Store vs. Google Play Store | Uxcel">
            <a:extLst>
              <a:ext uri="{FF2B5EF4-FFF2-40B4-BE49-F238E27FC236}">
                <a16:creationId xmlns:a16="http://schemas.microsoft.com/office/drawing/2014/main" id="{6F44B9E1-EE2D-13F7-6D94-8D66E33370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07" t="23972" r="52880" b="23830"/>
          <a:stretch>
            <a:fillRect/>
          </a:stretch>
        </p:blipFill>
        <p:spPr bwMode="auto">
          <a:xfrm>
            <a:off x="541770" y="3713532"/>
            <a:ext cx="229221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p Store vs. Google Play Store | Uxcel">
            <a:extLst>
              <a:ext uri="{FF2B5EF4-FFF2-40B4-BE49-F238E27FC236}">
                <a16:creationId xmlns:a16="http://schemas.microsoft.com/office/drawing/2014/main" id="{25492B6C-C9D1-C38E-E86B-C11C68A2F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67" t="23839" r="14420" b="23963"/>
          <a:stretch>
            <a:fillRect/>
          </a:stretch>
        </p:blipFill>
        <p:spPr bwMode="auto">
          <a:xfrm>
            <a:off x="541770" y="1427532"/>
            <a:ext cx="2292212"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8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1508"/>
                                        </p:tgtEl>
                                        <p:attrNameLst>
                                          <p:attrName>style.visibility</p:attrName>
                                        </p:attrNameLst>
                                      </p:cBhvr>
                                      <p:to>
                                        <p:strVal val="visible"/>
                                      </p:to>
                                    </p:set>
                                    <p:animEffect transition="in" filter="fade">
                                      <p:cBhvr>
                                        <p:cTn id="13" dur="500"/>
                                        <p:tgtEl>
                                          <p:spTgt spid="215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C9EC2-1880-922E-0394-9708EE73C6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96C633-ED99-2623-9D6C-58C955608F93}"/>
              </a:ext>
            </a:extLst>
          </p:cNvPr>
          <p:cNvSpPr>
            <a:spLocks noGrp="1"/>
          </p:cNvSpPr>
          <p:nvPr>
            <p:ph idx="1"/>
          </p:nvPr>
        </p:nvSpPr>
        <p:spPr>
          <a:xfrm>
            <a:off x="4805464" y="1300900"/>
            <a:ext cx="6841591" cy="5081046"/>
          </a:xfrm>
        </p:spPr>
        <p:txBody>
          <a:bodyPr>
            <a:normAutofit/>
          </a:bodyPr>
          <a:lstStyle/>
          <a:p>
            <a:pPr>
              <a:defRPr sz="2000">
                <a:solidFill>
                  <a:srgbClr val="000000"/>
                </a:solidFill>
                <a:latin typeface="Garamond"/>
              </a:defRPr>
            </a:pPr>
            <a:r>
              <a:rPr lang="en-US" altLang="zh-TW" sz="2400" dirty="0"/>
              <a:t>The success of a mobile platform depends on the breadth and quality of its app ecosystem.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Apps tie users to specific platforms, since iOS and Android applications are not fully cross-compatible.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users invest in apps, data, and platform-specific services, switching costs increase, fostering long-term brand loyalty.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interdependence between hardware and software ecosystems drives competition among mobile providers.</a:t>
            </a:r>
          </a:p>
        </p:txBody>
      </p:sp>
      <p:sp>
        <p:nvSpPr>
          <p:cNvPr id="4" name="Rectangle 3">
            <a:extLst>
              <a:ext uri="{FF2B5EF4-FFF2-40B4-BE49-F238E27FC236}">
                <a16:creationId xmlns:a16="http://schemas.microsoft.com/office/drawing/2014/main" id="{5A0D5A1F-234F-07A8-17FF-BBD67B4E16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3939B-8412-7893-709D-B58171DAF0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Apps and Platform Dependence</a:t>
            </a:r>
          </a:p>
        </p:txBody>
      </p:sp>
      <p:sp>
        <p:nvSpPr>
          <p:cNvPr id="5" name="Rectangle 4">
            <a:extLst>
              <a:ext uri="{FF2B5EF4-FFF2-40B4-BE49-F238E27FC236}">
                <a16:creationId xmlns:a16="http://schemas.microsoft.com/office/drawing/2014/main" id="{0DCD7B36-0BA9-E87E-4D19-C40B998D04E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6C37AE5-98D0-A08C-7EF4-6901DF4577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6D3ADE-2AC3-76A8-ADA4-DDC3BE4591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23554" name="Picture 2" descr="I'm Trapped In Apple's Ecosystem, And I Kinda Like It - iLLGaming">
            <a:extLst>
              <a:ext uri="{FF2B5EF4-FFF2-40B4-BE49-F238E27FC236}">
                <a16:creationId xmlns:a16="http://schemas.microsoft.com/office/drawing/2014/main" id="{CA6C1C8A-4C2D-8CDB-582E-88CE4ED3D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85" r="17816"/>
          <a:stretch>
            <a:fillRect/>
          </a:stretch>
        </p:blipFill>
        <p:spPr bwMode="auto">
          <a:xfrm>
            <a:off x="541770" y="1427532"/>
            <a:ext cx="417916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3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Effect transition="in" filter="fade">
                                      <p:cBhvr>
                                        <p:cTn id="10" dur="500"/>
                                        <p:tgtEl>
                                          <p:spTgt spid="235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E332-993E-74DD-78A5-346A4EE036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BFDFF4-4134-7DB3-EAB8-91829DEE402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The </a:t>
            </a:r>
            <a:r>
              <a:rPr lang="en-US" altLang="zh-TW" sz="2400" b="1" dirty="0"/>
              <a:t>Consumerization of Information Technology </a:t>
            </a:r>
            <a:r>
              <a:rPr lang="en-US" altLang="zh-TW" sz="2400" dirty="0"/>
              <a:t>refers to the adoption of consumer technologies within business environments.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Employees are bringing consumer devices and applications, such as Gmail, Google Maps, Dropbox, Facebook, and TikTok, into the workplace.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trend challenges the traditional model in which corporate IT departments selected and controlled all hardware and software.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Decision-making authority over technology is shifting from centralized IT departments to business units and individual users.</a:t>
            </a:r>
          </a:p>
        </p:txBody>
      </p:sp>
      <p:sp>
        <p:nvSpPr>
          <p:cNvPr id="4" name="Rectangle 3">
            <a:extLst>
              <a:ext uri="{FF2B5EF4-FFF2-40B4-BE49-F238E27FC236}">
                <a16:creationId xmlns:a16="http://schemas.microsoft.com/office/drawing/2014/main" id="{56235019-6C65-82D8-6C7C-710392C74D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D71F5-4FC3-7628-44F7-797C005C462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Consumerization of IT</a:t>
            </a:r>
          </a:p>
        </p:txBody>
      </p:sp>
      <p:sp>
        <p:nvSpPr>
          <p:cNvPr id="5" name="Rectangle 4">
            <a:extLst>
              <a:ext uri="{FF2B5EF4-FFF2-40B4-BE49-F238E27FC236}">
                <a16:creationId xmlns:a16="http://schemas.microsoft.com/office/drawing/2014/main" id="{AEF215C8-5E93-2CCF-2523-4AE30832C0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8494D8E-7D60-D250-B6DF-61A3D9B1BA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6678DA-D1B9-534D-46FC-F07A3538F56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4352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DF7E-50FA-E70D-B429-AA1C5F70D0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DE4702-6475-34CC-B8CB-24775EC615EB}"/>
              </a:ext>
            </a:extLst>
          </p:cNvPr>
          <p:cNvSpPr>
            <a:spLocks noGrp="1"/>
          </p:cNvSpPr>
          <p:nvPr>
            <p:ph idx="1"/>
          </p:nvPr>
        </p:nvSpPr>
        <p:spPr>
          <a:xfrm>
            <a:off x="4562272" y="1300900"/>
            <a:ext cx="7084783" cy="5081046"/>
          </a:xfrm>
        </p:spPr>
        <p:txBody>
          <a:bodyPr>
            <a:normAutofit/>
          </a:bodyPr>
          <a:lstStyle/>
          <a:p>
            <a:pPr>
              <a:defRPr sz="2000">
                <a:solidFill>
                  <a:srgbClr val="000000"/>
                </a:solidFill>
                <a:latin typeface="Garamond"/>
              </a:defRPr>
            </a:pPr>
            <a:r>
              <a:rPr lang="en-US" altLang="zh-TW" sz="2400" dirty="0"/>
              <a:t>The BYOD movement encourages employees to use their own personal devices for work-related tasks and network access.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BYOD offers flexibility, convenience, and device familiarity, enabling employees to work seamlessly across personal and professional contexts.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Supporting multiple devices and operating systems increases system complexity.</a:t>
            </a:r>
          </a:p>
          <a:p>
            <a:pPr lvl="1">
              <a:defRPr sz="2000">
                <a:solidFill>
                  <a:srgbClr val="000000"/>
                </a:solidFill>
                <a:latin typeface="Garamond"/>
              </a:defRPr>
            </a:pPr>
            <a:r>
              <a:rPr lang="en-US" altLang="zh-TW" sz="2000" dirty="0"/>
              <a:t>Thousands of device models and OS versions create fragmentation and management challenges.</a:t>
            </a:r>
          </a:p>
          <a:p>
            <a:pPr marL="0" indent="0">
              <a:buNone/>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74CE15B5-49C7-A728-ECFF-2B234DBCAD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3E589-ACE4-4382-30DA-AB6509DB39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Bring Your Own Device (BYOD)</a:t>
            </a:r>
          </a:p>
        </p:txBody>
      </p:sp>
      <p:sp>
        <p:nvSpPr>
          <p:cNvPr id="5" name="Rectangle 4">
            <a:extLst>
              <a:ext uri="{FF2B5EF4-FFF2-40B4-BE49-F238E27FC236}">
                <a16:creationId xmlns:a16="http://schemas.microsoft.com/office/drawing/2014/main" id="{4C1B5D30-C254-9593-7CD0-3EB4FB6986A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420B3FE-658C-553A-1F20-B1055D736BA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09F668-8B0E-E624-0177-4792BFB942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pic>
        <p:nvPicPr>
          <p:cNvPr id="24578" name="Picture 2" descr="Pros &amp; Cons of BYOD | EZComputer Solutions in Lancaster, PA">
            <a:extLst>
              <a:ext uri="{FF2B5EF4-FFF2-40B4-BE49-F238E27FC236}">
                <a16:creationId xmlns:a16="http://schemas.microsoft.com/office/drawing/2014/main" id="{F2461C98-0C0E-0A4A-D5E9-26F19BC93F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04" r="28807"/>
          <a:stretch>
            <a:fillRect/>
          </a:stretch>
        </p:blipFill>
        <p:spPr bwMode="auto">
          <a:xfrm>
            <a:off x="541770" y="1427532"/>
            <a:ext cx="383026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25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78"/>
                                        </p:tgtEl>
                                        <p:attrNameLst>
                                          <p:attrName>style.visibility</p:attrName>
                                        </p:attrNameLst>
                                      </p:cBhvr>
                                      <p:to>
                                        <p:strVal val="visible"/>
                                      </p:to>
                                    </p:set>
                                    <p:animEffect transition="in" filter="fade">
                                      <p:cBhvr>
                                        <p:cTn id="10" dur="500"/>
                                        <p:tgtEl>
                                          <p:spTgt spid="245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C3969-661E-D25B-340F-4AA462FE1B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E19417-613C-5375-8FD2-3AFE1FBA742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BYOD can create security vulnerabilities such as data loss, hacking, and unauthorized access to corporate networks.</a:t>
            </a:r>
          </a:p>
          <a:p>
            <a:pPr lvl="1">
              <a:defRPr sz="2000">
                <a:solidFill>
                  <a:srgbClr val="000000"/>
                </a:solidFill>
                <a:latin typeface="Garamond"/>
              </a:defRPr>
            </a:pPr>
            <a:r>
              <a:rPr lang="en-US" altLang="zh-TW" sz="2000" dirty="0"/>
              <a:t>Lost or stolen devices can expose sensitive data if not properly encrypted or remotely managed.</a:t>
            </a:r>
          </a:p>
          <a:p>
            <a:pPr lvl="1">
              <a:defRPr sz="2000">
                <a:solidFill>
                  <a:srgbClr val="000000"/>
                </a:solidFill>
                <a:latin typeface="Garamond"/>
              </a:defRPr>
            </a:pPr>
            <a:r>
              <a:rPr lang="en-US" altLang="zh-TW" sz="2000" dirty="0"/>
              <a:t>Companies must track employee devices, access permissions, software versions, and encryption standards to reduce breach risk.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BYOD programs rely on:</a:t>
            </a:r>
          </a:p>
          <a:p>
            <a:pPr lvl="1">
              <a:defRPr sz="2000">
                <a:solidFill>
                  <a:srgbClr val="000000"/>
                </a:solidFill>
                <a:latin typeface="Garamond"/>
              </a:defRPr>
            </a:pPr>
            <a:r>
              <a:rPr lang="en-US" altLang="zh-TW" sz="2000" dirty="0"/>
              <a:t>Clear usage and security policies</a:t>
            </a:r>
          </a:p>
          <a:p>
            <a:pPr lvl="1">
              <a:defRPr sz="2000">
                <a:solidFill>
                  <a:srgbClr val="000000"/>
                </a:solidFill>
                <a:latin typeface="Garamond"/>
              </a:defRPr>
            </a:pPr>
            <a:r>
              <a:rPr lang="en-US" altLang="zh-TW" sz="2000" dirty="0"/>
              <a:t>Mobile device management (MDM) tools</a:t>
            </a:r>
          </a:p>
          <a:p>
            <a:pPr lvl="1">
              <a:defRPr sz="2000">
                <a:solidFill>
                  <a:srgbClr val="000000"/>
                </a:solidFill>
                <a:latin typeface="Garamond"/>
              </a:defRPr>
            </a:pPr>
            <a:r>
              <a:rPr lang="en-US" altLang="zh-TW" sz="2000" dirty="0"/>
              <a:t>Remote-wipe and encryption technologies</a:t>
            </a:r>
          </a:p>
          <a:p>
            <a:pPr lvl="1">
              <a:defRPr sz="2000">
                <a:solidFill>
                  <a:srgbClr val="000000"/>
                </a:solidFill>
                <a:latin typeface="Garamond"/>
              </a:defRPr>
            </a:pPr>
            <a:r>
              <a:rPr lang="en-US" altLang="zh-TW" sz="2000" dirty="0"/>
              <a:t>Employee training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core trade-off: Employee flexibility and productivity vs. organizational control and security.</a:t>
            </a:r>
          </a:p>
        </p:txBody>
      </p:sp>
      <p:sp>
        <p:nvSpPr>
          <p:cNvPr id="4" name="Rectangle 3">
            <a:extLst>
              <a:ext uri="{FF2B5EF4-FFF2-40B4-BE49-F238E27FC236}">
                <a16:creationId xmlns:a16="http://schemas.microsoft.com/office/drawing/2014/main" id="{354F5D67-F47F-1CEC-EE43-BFCE86F4FE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F5A2C-0DA4-CEA5-339B-1B920A2B5E5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Risks and Management of BYOD</a:t>
            </a:r>
          </a:p>
        </p:txBody>
      </p:sp>
      <p:sp>
        <p:nvSpPr>
          <p:cNvPr id="5" name="Rectangle 4">
            <a:extLst>
              <a:ext uri="{FF2B5EF4-FFF2-40B4-BE49-F238E27FC236}">
                <a16:creationId xmlns:a16="http://schemas.microsoft.com/office/drawing/2014/main" id="{E2F7B56A-41C0-E77A-CB50-222D4B20E4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36A9666-275E-1621-025E-EE5D603D06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959B7DD-7AE6-A33C-5F08-1A9EA691E4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5936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9027BAB-0745-AF2D-CCC5-7559B019FA4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3460345-6334-D025-154C-60F4F9E6BDAB}"/>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Quantum Computing and</a:t>
            </a:r>
            <a:br>
              <a:rPr lang="en-US" sz="4400" dirty="0">
                <a:solidFill>
                  <a:schemeClr val="bg1"/>
                </a:solidFill>
              </a:rPr>
            </a:br>
            <a:r>
              <a:rPr lang="en-US" sz="4400" dirty="0">
                <a:solidFill>
                  <a:schemeClr val="bg1"/>
                </a:solidFill>
              </a:rPr>
              <a:t>Green Computing</a:t>
            </a:r>
            <a:endParaRPr sz="4400" dirty="0">
              <a:solidFill>
                <a:schemeClr val="bg1"/>
              </a:solidFill>
            </a:endParaRPr>
          </a:p>
        </p:txBody>
      </p:sp>
    </p:spTree>
    <p:extLst>
      <p:ext uri="{BB962C8B-B14F-4D97-AF65-F5344CB8AC3E}">
        <p14:creationId xmlns:p14="http://schemas.microsoft.com/office/powerpoint/2010/main" val="135795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00B5B-6621-BB96-E33E-EB4DB25A17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C96497-167F-FD37-AAED-BF805DA60B0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Two major trends are reshaping IT infrastructure: Quantum computing and Green computing.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Quantum computing explores how data can be processed at the subatomic level, potentially enabling dramatic increases in computational speed and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Green computing emphasizes energy efficiency and environmental responsibility in the design and management of hardware, software, and data centers.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Together, these trends reflect the drive toward computing that is both more powerful and more sustainable.</a:t>
            </a:r>
          </a:p>
        </p:txBody>
      </p:sp>
      <p:sp>
        <p:nvSpPr>
          <p:cNvPr id="4" name="Rectangle 3">
            <a:extLst>
              <a:ext uri="{FF2B5EF4-FFF2-40B4-BE49-F238E27FC236}">
                <a16:creationId xmlns:a16="http://schemas.microsoft.com/office/drawing/2014/main" id="{F0116294-0F0C-1A53-48EC-381F47B9B97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F40F0B-11E7-8923-49FB-8415F63C63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Emerging Trends in IT Infrastructure</a:t>
            </a:r>
          </a:p>
        </p:txBody>
      </p:sp>
      <p:sp>
        <p:nvSpPr>
          <p:cNvPr id="5" name="Rectangle 4">
            <a:extLst>
              <a:ext uri="{FF2B5EF4-FFF2-40B4-BE49-F238E27FC236}">
                <a16:creationId xmlns:a16="http://schemas.microsoft.com/office/drawing/2014/main" id="{93380240-75FB-B615-25D2-DAE7F164966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DF025F4-EFC2-29D3-3C6B-8330F2365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E84654D-FBAA-4F8F-F60E-A88170A11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699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7351-204F-6AF5-BEC0-27B049546C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03920-B01C-E398-AB69-FE0FAFE3CE89}"/>
              </a:ext>
            </a:extLst>
          </p:cNvPr>
          <p:cNvSpPr>
            <a:spLocks noGrp="1"/>
          </p:cNvSpPr>
          <p:nvPr>
            <p:ph idx="1"/>
          </p:nvPr>
        </p:nvSpPr>
        <p:spPr>
          <a:xfrm>
            <a:off x="3704734" y="1300900"/>
            <a:ext cx="7942320" cy="5081046"/>
          </a:xfrm>
        </p:spPr>
        <p:txBody>
          <a:bodyPr>
            <a:normAutofit/>
          </a:bodyPr>
          <a:lstStyle/>
          <a:p>
            <a:pPr>
              <a:defRPr sz="2000">
                <a:solidFill>
                  <a:srgbClr val="000000"/>
                </a:solidFill>
                <a:latin typeface="Garamond"/>
              </a:defRPr>
            </a:pPr>
            <a:r>
              <a:rPr lang="en-US" altLang="zh-TW" sz="2400" dirty="0"/>
              <a:t>Quantum computing applies the principles of quantum mechanics, where matter and light behave differently at atomic and subatomic scales.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While classical computers use bits that represent either 0 or 1, quantum computers use qubits, which can exist in 0, 1, or a combination of both states simultaneously.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property, known as superposition, allows quantum systems to explore many possible solutions at once.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certain types of problems, quantum computers have the potential to outperform today’s most advanced supercomputers.</a:t>
            </a:r>
          </a:p>
        </p:txBody>
      </p:sp>
      <p:sp>
        <p:nvSpPr>
          <p:cNvPr id="4" name="Rectangle 3">
            <a:extLst>
              <a:ext uri="{FF2B5EF4-FFF2-40B4-BE49-F238E27FC236}">
                <a16:creationId xmlns:a16="http://schemas.microsoft.com/office/drawing/2014/main" id="{C1F52827-FDCD-0429-2244-0C976E4EA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14951-B211-BB48-4137-89F3322621A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What Is Quantum Computing?</a:t>
            </a:r>
          </a:p>
        </p:txBody>
      </p:sp>
      <p:sp>
        <p:nvSpPr>
          <p:cNvPr id="5" name="Rectangle 4">
            <a:extLst>
              <a:ext uri="{FF2B5EF4-FFF2-40B4-BE49-F238E27FC236}">
                <a16:creationId xmlns:a16="http://schemas.microsoft.com/office/drawing/2014/main" id="{D822179F-B818-7B93-0C57-CFD5E5D4745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E9E1515-C8AF-C705-1163-941501B9B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E12CBD-3058-2B3A-69BC-170B855387B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pic>
        <p:nvPicPr>
          <p:cNvPr id="30724" name="Picture 4" descr="Quantum Computing Advance Begins New Era, IBM Says - The New York Times">
            <a:extLst>
              <a:ext uri="{FF2B5EF4-FFF2-40B4-BE49-F238E27FC236}">
                <a16:creationId xmlns:a16="http://schemas.microsoft.com/office/drawing/2014/main" id="{C3B4F267-0700-50C6-0F2F-3DCE41711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6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24"/>
                                        </p:tgtEl>
                                        <p:attrNameLst>
                                          <p:attrName>style.visibility</p:attrName>
                                        </p:attrNameLst>
                                      </p:cBhvr>
                                      <p:to>
                                        <p:strVal val="visible"/>
                                      </p:to>
                                    </p:set>
                                    <p:animEffect transition="in" filter="fade">
                                      <p:cBhvr>
                                        <p:cTn id="7" dur="500"/>
                                        <p:tgtEl>
                                          <p:spTgt spid="3072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05E72-E5FF-0B0D-6769-07E9D55E374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BF9F2BE-B21C-4B0A-F098-7D6B31F94FF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82AF6-83A7-1F68-0268-231E4B65302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a:t>
            </a:r>
            <a:r>
              <a:rPr lang="en-US" sz="2200" dirty="0" err="1">
                <a:solidFill>
                  <a:schemeClr val="bg1"/>
                </a:solidFill>
              </a:rPr>
              <a:t>Kurzgesagt</a:t>
            </a:r>
            <a:r>
              <a:rPr lang="en-US" sz="2200" dirty="0">
                <a:solidFill>
                  <a:schemeClr val="bg1"/>
                </a:solidFill>
              </a:rPr>
              <a:t> – In a Nutshell (2015, December 8). </a:t>
            </a:r>
            <a:r>
              <a:rPr lang="en-US" sz="2200" i="1" dirty="0">
                <a:solidFill>
                  <a:schemeClr val="bg1"/>
                </a:solidFill>
              </a:rPr>
              <a:t>Quantum Computers Explained – Limits of  </a:t>
            </a:r>
            <a:br>
              <a:rPr lang="en-US" sz="2200" i="1" dirty="0">
                <a:solidFill>
                  <a:schemeClr val="bg1"/>
                </a:solidFill>
              </a:rPr>
            </a:br>
            <a:r>
              <a:rPr lang="en-US" sz="2200" i="1" dirty="0">
                <a:solidFill>
                  <a:schemeClr val="bg1"/>
                </a:solidFill>
              </a:rPr>
              <a:t>  Human Technology </a:t>
            </a:r>
            <a:r>
              <a:rPr lang="en-US" sz="2200" dirty="0">
                <a:solidFill>
                  <a:schemeClr val="bg1"/>
                </a:solidFill>
              </a:rPr>
              <a:t>[Video]. YouTube. https://youtu.be/JhHMJCUmq28?si=c_xo7R0nTctnqW1u</a:t>
            </a:r>
          </a:p>
        </p:txBody>
      </p:sp>
      <p:sp>
        <p:nvSpPr>
          <p:cNvPr id="5" name="Rectangle 4">
            <a:extLst>
              <a:ext uri="{FF2B5EF4-FFF2-40B4-BE49-F238E27FC236}">
                <a16:creationId xmlns:a16="http://schemas.microsoft.com/office/drawing/2014/main" id="{CEB0B5FD-77F9-6B4D-9E37-7BBAC319C2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692762A-D6B9-9462-BA1E-BB7CC3FB5D5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011B06-E085-81EA-49C1-B2BBD45BFA9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9" name="Online Media 8" title="Quantum Computers Explained – Limits of Human Technology">
            <a:hlinkClick r:id="" action="ppaction://media"/>
            <a:extLst>
              <a:ext uri="{FF2B5EF4-FFF2-40B4-BE49-F238E27FC236}">
                <a16:creationId xmlns:a16="http://schemas.microsoft.com/office/drawing/2014/main" id="{0190B38B-A6A3-351D-881B-D9937D0280F7}"/>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95771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IT infrastructure decisions are long-term, costly, and difficult to reverse.</a:t>
            </a:r>
          </a:p>
          <a:p>
            <a:pPr lvl="1">
              <a:defRPr sz="2000">
                <a:solidFill>
                  <a:srgbClr val="000000"/>
                </a:solidFill>
                <a:latin typeface="Garamond"/>
              </a:defRPr>
            </a:pPr>
            <a:r>
              <a:rPr lang="en-US" sz="2000" dirty="0"/>
              <a:t>Global IT infrastructure spending exceeded $5 trillion in 2024</a:t>
            </a:r>
            <a:endParaRPr lang="en-US" altLang="zh-TW" sz="2400" dirty="0"/>
          </a:p>
          <a:p>
            <a:pPr lvl="1">
              <a:defRPr sz="2000">
                <a:solidFill>
                  <a:srgbClr val="000000"/>
                </a:solidFill>
                <a:latin typeface="Garamond"/>
              </a:defRPr>
            </a:pPr>
            <a:r>
              <a:rPr lang="en-US" altLang="zh-TW" sz="2000" dirty="0"/>
              <a:t>Mistakes are difficult and expensive to reverse.</a:t>
            </a:r>
          </a:p>
          <a:p>
            <a:pPr lvl="1">
              <a:defRPr sz="2000">
                <a:solidFill>
                  <a:srgbClr val="000000"/>
                </a:solidFill>
                <a:latin typeface="Garamond"/>
              </a:defRPr>
            </a:pPr>
            <a:r>
              <a:rPr lang="en-US" altLang="zh-TW" sz="2000" dirty="0"/>
              <a:t>Infrastructure determines what a firm can and cannot do.</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infrastructure refers to the shared technology resources that provide the platform for all information systems within a firm.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includes hardware, software, and firmwide services used across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shared resources form the operational backbone of the organization, supporting customers, suppliers, internal processes, and business strategy.</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Infrastructure</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7893F-E98F-3407-41B8-50956C442C9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8277C-68DE-2BAF-0777-600F2C42C5E5}"/>
              </a:ext>
            </a:extLst>
          </p:cNvPr>
          <p:cNvSpPr>
            <a:spLocks noGrp="1"/>
          </p:cNvSpPr>
          <p:nvPr>
            <p:ph idx="1"/>
          </p:nvPr>
        </p:nvSpPr>
        <p:spPr>
          <a:xfrm>
            <a:off x="4733925" y="1300900"/>
            <a:ext cx="6913129" cy="5081046"/>
          </a:xfrm>
        </p:spPr>
        <p:txBody>
          <a:bodyPr>
            <a:normAutofit/>
          </a:bodyPr>
          <a:lstStyle/>
          <a:p>
            <a:pPr>
              <a:defRPr sz="2000">
                <a:solidFill>
                  <a:srgbClr val="000000"/>
                </a:solidFill>
                <a:latin typeface="Garamond"/>
              </a:defRPr>
            </a:pPr>
            <a:r>
              <a:rPr lang="en-US" altLang="zh-TW" sz="2400" dirty="0"/>
              <a:t>Quantum computers derive their power from:</a:t>
            </a:r>
          </a:p>
          <a:p>
            <a:pPr lvl="1">
              <a:defRPr sz="2000">
                <a:solidFill>
                  <a:srgbClr val="000000"/>
                </a:solidFill>
                <a:latin typeface="Garamond"/>
              </a:defRPr>
            </a:pPr>
            <a:r>
              <a:rPr lang="en-US" altLang="zh-TW" sz="2000" dirty="0"/>
              <a:t>Superposition, allowing qubits to exist in multiple states simultaneously.</a:t>
            </a:r>
          </a:p>
          <a:p>
            <a:pPr lvl="1">
              <a:defRPr sz="2000">
                <a:solidFill>
                  <a:srgbClr val="000000"/>
                </a:solidFill>
                <a:latin typeface="Garamond"/>
              </a:defRPr>
            </a:pPr>
            <a:r>
              <a:rPr lang="en-US" altLang="zh-TW" sz="2000" dirty="0"/>
              <a:t>Entanglement, where qubits become correlated in ways that classical bits cannot.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properties make quantum systems especially promising for problems involving optimization, cryptography, and molecular simulation.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most quantum systems remain experimental as researchers work to improve stability, scalability, and error correction.</a:t>
            </a:r>
          </a:p>
        </p:txBody>
      </p:sp>
      <p:sp>
        <p:nvSpPr>
          <p:cNvPr id="4" name="Rectangle 3">
            <a:extLst>
              <a:ext uri="{FF2B5EF4-FFF2-40B4-BE49-F238E27FC236}">
                <a16:creationId xmlns:a16="http://schemas.microsoft.com/office/drawing/2014/main" id="{972A3D4C-F270-E507-B738-1C58BE272E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10753-AE0E-5825-7BE6-3C35EFB47C9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How Quantum Computing Works</a:t>
            </a:r>
          </a:p>
        </p:txBody>
      </p:sp>
      <p:sp>
        <p:nvSpPr>
          <p:cNvPr id="5" name="Rectangle 4">
            <a:extLst>
              <a:ext uri="{FF2B5EF4-FFF2-40B4-BE49-F238E27FC236}">
                <a16:creationId xmlns:a16="http://schemas.microsoft.com/office/drawing/2014/main" id="{E92536FF-F88D-641D-BD6E-14B990A02DE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FEC5201-A4C1-7DD7-AAC4-ECF46A7B28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7A6AE50-3E10-5261-A777-AD0CBBDF4B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pic>
        <p:nvPicPr>
          <p:cNvPr id="34818" name="Picture 2" descr="What is Schrodinger's cat? | New Scientist">
            <a:extLst>
              <a:ext uri="{FF2B5EF4-FFF2-40B4-BE49-F238E27FC236}">
                <a16:creationId xmlns:a16="http://schemas.microsoft.com/office/drawing/2014/main" id="{A7986463-8E12-467E-D9B6-9F6E698E8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72" r="20763"/>
          <a:stretch>
            <a:fillRect/>
          </a:stretch>
        </p:blipFill>
        <p:spPr bwMode="auto">
          <a:xfrm>
            <a:off x="541769" y="1784023"/>
            <a:ext cx="4108578"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03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818"/>
                                        </p:tgtEl>
                                        <p:attrNameLst>
                                          <p:attrName>style.visibility</p:attrName>
                                        </p:attrNameLst>
                                      </p:cBhvr>
                                      <p:to>
                                        <p:strVal val="visible"/>
                                      </p:to>
                                    </p:set>
                                    <p:animEffect transition="in" filter="fade">
                                      <p:cBhvr>
                                        <p:cTn id="10" dur="500"/>
                                        <p:tgtEl>
                                          <p:spTgt spid="3481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7607D-A1FE-55C3-491D-933F68EEB8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D19F3-AC56-6904-E615-F8A78CC6A3B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Benefits:</a:t>
            </a:r>
          </a:p>
          <a:p>
            <a:pPr lvl="1">
              <a:defRPr sz="2000">
                <a:solidFill>
                  <a:srgbClr val="000000"/>
                </a:solidFill>
                <a:latin typeface="Garamond"/>
              </a:defRPr>
            </a:pPr>
            <a:r>
              <a:rPr lang="en-US" altLang="zh-TW" sz="2000" dirty="0"/>
              <a:t>For certain problems, quantum algorithms may provide exponential or dramatic speedups compared to classical methods.</a:t>
            </a:r>
          </a:p>
          <a:p>
            <a:pPr lvl="1">
              <a:defRPr sz="2000">
                <a:solidFill>
                  <a:srgbClr val="000000"/>
                </a:solidFill>
                <a:latin typeface="Garamond"/>
              </a:defRPr>
            </a:pPr>
            <a:r>
              <a:rPr lang="en-US" altLang="zh-TW" sz="2000" dirty="0"/>
              <a:t>Particularly promising for optimization, cryptography, material science, and complex simulations.</a:t>
            </a:r>
          </a:p>
          <a:p>
            <a:pPr lvl="1">
              <a:defRPr sz="2000">
                <a:solidFill>
                  <a:srgbClr val="000000"/>
                </a:solidFill>
                <a:latin typeface="Garamond"/>
              </a:defRPr>
            </a:pPr>
            <a:r>
              <a:rPr lang="en-US" altLang="zh-TW" sz="2000" dirty="0"/>
              <a:t>May accelerate specific AI and machine learning tasks in the future.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Limitations:</a:t>
            </a:r>
          </a:p>
          <a:p>
            <a:pPr lvl="1">
              <a:defRPr sz="2000">
                <a:solidFill>
                  <a:srgbClr val="000000"/>
                </a:solidFill>
                <a:latin typeface="Garamond"/>
              </a:defRPr>
            </a:pPr>
            <a:r>
              <a:rPr lang="en-US" altLang="zh-TW" sz="2000" dirty="0"/>
              <a:t>Requires extreme cooling and specialized infrastructure, making systems expensive and energy-intensive.</a:t>
            </a:r>
          </a:p>
          <a:p>
            <a:pPr lvl="1">
              <a:defRPr sz="2000">
                <a:solidFill>
                  <a:srgbClr val="000000"/>
                </a:solidFill>
                <a:latin typeface="Garamond"/>
              </a:defRPr>
            </a:pPr>
            <a:r>
              <a:rPr lang="en-US" altLang="zh-TW" sz="2000" dirty="0"/>
              <a:t>Qubits are fragile and prone to noise, requiring advanced error correction.</a:t>
            </a:r>
          </a:p>
          <a:p>
            <a:pPr lvl="1">
              <a:defRPr sz="2000">
                <a:solidFill>
                  <a:srgbClr val="000000"/>
                </a:solidFill>
                <a:latin typeface="Garamond"/>
              </a:defRPr>
            </a:pPr>
            <a:r>
              <a:rPr lang="en-US" altLang="zh-TW" sz="2000" dirty="0"/>
              <a:t>Practical, large-scale quantum advantage has not yet been achieved for most business applications.</a:t>
            </a:r>
          </a:p>
          <a:p>
            <a:pPr lvl="1">
              <a:defRPr sz="2000">
                <a:solidFill>
                  <a:srgbClr val="000000"/>
                </a:solidFill>
                <a:latin typeface="Garamond"/>
              </a:defRPr>
            </a:pPr>
            <a:r>
              <a:rPr lang="en-US" altLang="zh-TW" sz="2000" dirty="0"/>
              <a:t>Could disrupt existing encryption standards, raising long-term cybersecurity concerns.</a:t>
            </a:r>
          </a:p>
        </p:txBody>
      </p:sp>
      <p:sp>
        <p:nvSpPr>
          <p:cNvPr id="4" name="Rectangle 3">
            <a:extLst>
              <a:ext uri="{FF2B5EF4-FFF2-40B4-BE49-F238E27FC236}">
                <a16:creationId xmlns:a16="http://schemas.microsoft.com/office/drawing/2014/main" id="{33AC2F26-E5E1-4858-7B6E-D49B3DC908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9F5E8-8098-EBB3-15B3-2DFBD121C2C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and Limitations of Quantum Computing</a:t>
            </a:r>
          </a:p>
        </p:txBody>
      </p:sp>
      <p:sp>
        <p:nvSpPr>
          <p:cNvPr id="5" name="Rectangle 4">
            <a:extLst>
              <a:ext uri="{FF2B5EF4-FFF2-40B4-BE49-F238E27FC236}">
                <a16:creationId xmlns:a16="http://schemas.microsoft.com/office/drawing/2014/main" id="{6783E5AB-3C2F-2651-430F-A9ED69885FB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625E7E4-CE17-2F24-C6B1-295080D26FD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47838EE-A3B5-5BF6-D386-498B87730AE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92591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2679-0130-6118-42AF-CEFEF1A2D85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B520C9-20F5-4E53-037F-7614EBCF4422}"/>
              </a:ext>
            </a:extLst>
          </p:cNvPr>
          <p:cNvSpPr>
            <a:spLocks noGrp="1"/>
          </p:cNvSpPr>
          <p:nvPr>
            <p:ph idx="1"/>
          </p:nvPr>
        </p:nvSpPr>
        <p:spPr>
          <a:xfrm>
            <a:off x="4666268" y="1300900"/>
            <a:ext cx="6980786" cy="5081046"/>
          </a:xfrm>
        </p:spPr>
        <p:txBody>
          <a:bodyPr>
            <a:normAutofit/>
          </a:bodyPr>
          <a:lstStyle/>
          <a:p>
            <a:pPr>
              <a:defRPr sz="2000">
                <a:solidFill>
                  <a:srgbClr val="000000"/>
                </a:solidFill>
                <a:latin typeface="Garamond"/>
              </a:defRPr>
            </a:pPr>
            <a:r>
              <a:rPr lang="en-US" altLang="zh-TW" sz="2400" dirty="0"/>
              <a:t>Green computing, or green IT, focuses on minimizing the environmental impact of information technology across its entire lifecycle.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encompasses the design, operation, and disposal of hardware, software, and data centers to reduce energy consumption, carbon emissions, and electronic waste.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organizations, sustainability initiatives often align with cost reduction, regulatory compliance, and corporate social responsibility goals.</a:t>
            </a:r>
            <a:endParaRPr lang="en-US" altLang="zh-TW" sz="2000" dirty="0"/>
          </a:p>
        </p:txBody>
      </p:sp>
      <p:sp>
        <p:nvSpPr>
          <p:cNvPr id="4" name="Rectangle 3">
            <a:extLst>
              <a:ext uri="{FF2B5EF4-FFF2-40B4-BE49-F238E27FC236}">
                <a16:creationId xmlns:a16="http://schemas.microsoft.com/office/drawing/2014/main" id="{AFC1F424-79A6-DB07-9186-5ADDF18E02A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B7B93-2646-AD1E-AF26-A2BDD5D5FC3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Introducing Green Computing</a:t>
            </a:r>
          </a:p>
        </p:txBody>
      </p:sp>
      <p:sp>
        <p:nvSpPr>
          <p:cNvPr id="5" name="Rectangle 4">
            <a:extLst>
              <a:ext uri="{FF2B5EF4-FFF2-40B4-BE49-F238E27FC236}">
                <a16:creationId xmlns:a16="http://schemas.microsoft.com/office/drawing/2014/main" id="{67BE63B4-AC9B-E949-6B7C-0006404F24C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6029E8D-A808-A59C-143F-E100C9C2447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2A5DF8C-9FFE-761C-0A6C-05901CBEC0A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37890" name="Picture 2" descr="What is Green Computing? - Webline Services Inc">
            <a:extLst>
              <a:ext uri="{FF2B5EF4-FFF2-40B4-BE49-F238E27FC236}">
                <a16:creationId xmlns:a16="http://schemas.microsoft.com/office/drawing/2014/main" id="{8C3D2D0B-7197-331B-9212-E3DE88BC4B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10" r="19403"/>
          <a:stretch>
            <a:fillRect/>
          </a:stretch>
        </p:blipFill>
        <p:spPr bwMode="auto">
          <a:xfrm>
            <a:off x="541769" y="1427532"/>
            <a:ext cx="397958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890"/>
                                        </p:tgtEl>
                                        <p:attrNameLst>
                                          <p:attrName>style.visibility</p:attrName>
                                        </p:attrNameLst>
                                      </p:cBhvr>
                                      <p:to>
                                        <p:strVal val="visible"/>
                                      </p:to>
                                    </p:set>
                                    <p:animEffect transition="in" filter="fade">
                                      <p:cBhvr>
                                        <p:cTn id="10" dur="500"/>
                                        <p:tgtEl>
                                          <p:spTgt spid="378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A7AB-882F-CA2F-804F-4CA8BE033CF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CCB6-BA03-92D5-6C3C-075C1BF0050B}"/>
              </a:ext>
            </a:extLst>
          </p:cNvPr>
          <p:cNvSpPr>
            <a:spLocks noGrp="1"/>
          </p:cNvSpPr>
          <p:nvPr>
            <p:ph idx="1"/>
          </p:nvPr>
        </p:nvSpPr>
        <p:spPr>
          <a:xfrm>
            <a:off x="4421171" y="1300900"/>
            <a:ext cx="7225883" cy="5081046"/>
          </a:xfrm>
        </p:spPr>
        <p:txBody>
          <a:bodyPr>
            <a:normAutofit/>
          </a:bodyPr>
          <a:lstStyle/>
          <a:p>
            <a:pPr>
              <a:defRPr sz="2000">
                <a:solidFill>
                  <a:srgbClr val="000000"/>
                </a:solidFill>
                <a:latin typeface="Garamond"/>
              </a:defRPr>
            </a:pPr>
            <a:r>
              <a:rPr lang="en-US" altLang="zh-TW" sz="2400" dirty="0"/>
              <a:t>Modern data centers can consume more than 100 times the electricity of a standard office building, significantly increasing operational costs and carbon emissions.</a:t>
            </a:r>
          </a:p>
          <a:p>
            <a:pPr lvl="1">
              <a:defRPr sz="2000">
                <a:solidFill>
                  <a:srgbClr val="000000"/>
                </a:solidFill>
                <a:latin typeface="Garamond"/>
              </a:defRPr>
            </a:pPr>
            <a:r>
              <a:rPr lang="en-US" altLang="zh-TW" sz="2000" dirty="0"/>
              <a:t>U.S. residential electricity consumption in 2023 totaled approximately 1,450 TWh.</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Rising demand for AI, cloud services, and streaming is accelerating data center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address these challenges, firms are investing in:</a:t>
            </a:r>
          </a:p>
          <a:p>
            <a:pPr lvl="1">
              <a:defRPr sz="2000">
                <a:solidFill>
                  <a:srgbClr val="000000"/>
                </a:solidFill>
                <a:latin typeface="Garamond"/>
              </a:defRPr>
            </a:pPr>
            <a:r>
              <a:rPr lang="en-US" altLang="zh-TW" sz="2000" dirty="0"/>
              <a:t>Energy-efficient cooling systems</a:t>
            </a:r>
          </a:p>
          <a:p>
            <a:pPr lvl="1">
              <a:defRPr sz="2000">
                <a:solidFill>
                  <a:srgbClr val="000000"/>
                </a:solidFill>
                <a:latin typeface="Garamond"/>
              </a:defRPr>
            </a:pPr>
            <a:r>
              <a:rPr lang="en-US" altLang="zh-TW" sz="2000" dirty="0"/>
              <a:t>Renewable energy sources</a:t>
            </a:r>
          </a:p>
          <a:p>
            <a:pPr lvl="1">
              <a:defRPr sz="2000">
                <a:solidFill>
                  <a:srgbClr val="000000"/>
                </a:solidFill>
                <a:latin typeface="Garamond"/>
              </a:defRPr>
            </a:pPr>
            <a:r>
              <a:rPr lang="en-US" altLang="zh-TW" sz="2000" dirty="0"/>
              <a:t>Low-power and specialized processors</a:t>
            </a:r>
          </a:p>
          <a:p>
            <a:pPr lvl="1">
              <a:defRPr sz="2000">
                <a:solidFill>
                  <a:srgbClr val="000000"/>
                </a:solidFill>
                <a:latin typeface="Garamond"/>
              </a:defRPr>
            </a:pPr>
            <a:r>
              <a:rPr lang="en-US" altLang="zh-TW" sz="2000" dirty="0"/>
              <a:t>Cloud computing</a:t>
            </a:r>
          </a:p>
        </p:txBody>
      </p:sp>
      <p:sp>
        <p:nvSpPr>
          <p:cNvPr id="4" name="Rectangle 3">
            <a:extLst>
              <a:ext uri="{FF2B5EF4-FFF2-40B4-BE49-F238E27FC236}">
                <a16:creationId xmlns:a16="http://schemas.microsoft.com/office/drawing/2014/main" id="{7B2FCC5D-0A30-6E03-8D0D-A81C5A2C2B5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A7C3B6-44B6-6511-E6D2-704DC0E0959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Centers and Energy Use</a:t>
            </a:r>
          </a:p>
        </p:txBody>
      </p:sp>
      <p:sp>
        <p:nvSpPr>
          <p:cNvPr id="5" name="Rectangle 4">
            <a:extLst>
              <a:ext uri="{FF2B5EF4-FFF2-40B4-BE49-F238E27FC236}">
                <a16:creationId xmlns:a16="http://schemas.microsoft.com/office/drawing/2014/main" id="{6262FC26-D218-24B7-DAC6-EB61AF0E82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63467BC-773A-9CE6-2E8C-FDFEC5D97A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6EDB251-D4FE-09FC-04AF-D8F0F66A59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pic>
        <p:nvPicPr>
          <p:cNvPr id="11" name="Picture 10">
            <a:extLst>
              <a:ext uri="{FF2B5EF4-FFF2-40B4-BE49-F238E27FC236}">
                <a16:creationId xmlns:a16="http://schemas.microsoft.com/office/drawing/2014/main" id="{10ACBCD6-8628-21C0-AF3D-8BCB5F20A2C8}"/>
              </a:ext>
            </a:extLst>
          </p:cNvPr>
          <p:cNvPicPr>
            <a:picLocks noChangeAspect="1"/>
          </p:cNvPicPr>
          <p:nvPr/>
        </p:nvPicPr>
        <p:blipFill>
          <a:blip r:embed="rId3"/>
          <a:stretch>
            <a:fillRect/>
          </a:stretch>
        </p:blipFill>
        <p:spPr>
          <a:xfrm>
            <a:off x="541769" y="1427532"/>
            <a:ext cx="3753556" cy="4572000"/>
          </a:xfrm>
          <a:prstGeom prst="rect">
            <a:avLst/>
          </a:prstGeom>
        </p:spPr>
      </p:pic>
    </p:spTree>
    <p:extLst>
      <p:ext uri="{BB962C8B-B14F-4D97-AF65-F5344CB8AC3E}">
        <p14:creationId xmlns:p14="http://schemas.microsoft.com/office/powerpoint/2010/main" val="306961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283B2-5E7E-E1D8-942F-475FCDF172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B895D-1D0F-04C3-7349-E5FB35921A4E}"/>
              </a:ext>
            </a:extLst>
          </p:cNvPr>
          <p:cNvSpPr>
            <a:spLocks noGrp="1"/>
          </p:cNvSpPr>
          <p:nvPr>
            <p:ph idx="1"/>
          </p:nvPr>
        </p:nvSpPr>
        <p:spPr>
          <a:xfrm>
            <a:off x="3705225" y="1300900"/>
            <a:ext cx="7941829" cy="5081046"/>
          </a:xfrm>
        </p:spPr>
        <p:txBody>
          <a:bodyPr>
            <a:normAutofit/>
          </a:bodyPr>
          <a:lstStyle/>
          <a:p>
            <a:pPr>
              <a:defRPr sz="2000">
                <a:solidFill>
                  <a:srgbClr val="000000"/>
                </a:solidFill>
                <a:latin typeface="Garamond"/>
              </a:defRPr>
            </a:pPr>
            <a:r>
              <a:rPr lang="en-US" altLang="zh-TW" sz="2400" dirty="0"/>
              <a:t>Energy-efficient hardware: </a:t>
            </a:r>
          </a:p>
          <a:p>
            <a:pPr lvl="1">
              <a:defRPr sz="2000">
                <a:solidFill>
                  <a:srgbClr val="000000"/>
                </a:solidFill>
                <a:latin typeface="Garamond"/>
              </a:defRPr>
            </a:pPr>
            <a:r>
              <a:rPr lang="en-US" altLang="zh-TW" sz="2000" dirty="0"/>
              <a:t>Use devices and processors that minimize power consumption.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E-waste reduction: </a:t>
            </a:r>
          </a:p>
          <a:p>
            <a:pPr lvl="1">
              <a:defRPr sz="2000">
                <a:solidFill>
                  <a:srgbClr val="000000"/>
                </a:solidFill>
                <a:latin typeface="Garamond"/>
              </a:defRPr>
            </a:pPr>
            <a:r>
              <a:rPr lang="en-US" altLang="zh-TW" sz="2000" dirty="0"/>
              <a:t>Recycle and properly dispose of outdated electronics under environmental regulations.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Optimized systems: </a:t>
            </a:r>
          </a:p>
          <a:p>
            <a:pPr lvl="1">
              <a:defRPr sz="2000">
                <a:solidFill>
                  <a:srgbClr val="000000"/>
                </a:solidFill>
                <a:latin typeface="Garamond"/>
              </a:defRPr>
            </a:pPr>
            <a:r>
              <a:rPr lang="en-US" altLang="zh-TW" sz="2000" dirty="0"/>
              <a:t>Apply IoT sensors and AI tools to manage energy use in data centers automatically.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Renewable energy: </a:t>
            </a:r>
          </a:p>
          <a:p>
            <a:pPr lvl="1">
              <a:defRPr sz="2000">
                <a:solidFill>
                  <a:srgbClr val="000000"/>
                </a:solidFill>
                <a:latin typeface="Garamond"/>
              </a:defRPr>
            </a:pPr>
            <a:r>
              <a:rPr lang="en-US" altLang="zh-TW" sz="2000" dirty="0"/>
              <a:t>Use wind, hydroelectric, or geothermal power to operate computing facilities sustainably.</a:t>
            </a:r>
            <a:endParaRPr lang="en-US" altLang="zh-TW" sz="1600" dirty="0"/>
          </a:p>
        </p:txBody>
      </p:sp>
      <p:sp>
        <p:nvSpPr>
          <p:cNvPr id="4" name="Rectangle 3">
            <a:extLst>
              <a:ext uri="{FF2B5EF4-FFF2-40B4-BE49-F238E27FC236}">
                <a16:creationId xmlns:a16="http://schemas.microsoft.com/office/drawing/2014/main" id="{4152454E-8A29-05CB-0AAA-13815595971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0688C-6EAA-394F-8EF3-72CC6D271B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Green Computing Practices</a:t>
            </a:r>
          </a:p>
        </p:txBody>
      </p:sp>
      <p:sp>
        <p:nvSpPr>
          <p:cNvPr id="5" name="Rectangle 4">
            <a:extLst>
              <a:ext uri="{FF2B5EF4-FFF2-40B4-BE49-F238E27FC236}">
                <a16:creationId xmlns:a16="http://schemas.microsoft.com/office/drawing/2014/main" id="{01384FA9-6BB8-B480-921E-8507165A10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D906C82-68AB-1691-CF85-74ED55B888B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08E999-813D-3F60-F2D9-60E2A46005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pic>
        <p:nvPicPr>
          <p:cNvPr id="39940" name="Picture 4" descr="Recycle Electronics Go Green: Learn About E-Waste Recycling - The Home Depot  Battery Bucket">
            <a:extLst>
              <a:ext uri="{FF2B5EF4-FFF2-40B4-BE49-F238E27FC236}">
                <a16:creationId xmlns:a16="http://schemas.microsoft.com/office/drawing/2014/main" id="{66C20BAA-81C4-33A1-0118-A296F34C87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34" r="22603"/>
          <a:stretch>
            <a:fillRect/>
          </a:stretch>
        </p:blipFill>
        <p:spPr bwMode="auto">
          <a:xfrm>
            <a:off x="541771" y="1427532"/>
            <a:ext cx="306637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4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fade">
                                      <p:cBhvr>
                                        <p:cTn id="7" dur="500"/>
                                        <p:tgtEl>
                                          <p:spTgt spid="3994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8F08-E651-FBBD-BF36-6F040D3C15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10327-0D2B-1BE6-7C03-4BC58DB2D302}"/>
              </a:ext>
            </a:extLst>
          </p:cNvPr>
          <p:cNvSpPr>
            <a:spLocks noGrp="1"/>
          </p:cNvSpPr>
          <p:nvPr>
            <p:ph idx="1"/>
          </p:nvPr>
        </p:nvSpPr>
        <p:spPr>
          <a:xfrm>
            <a:off x="3619893" y="1300900"/>
            <a:ext cx="8027161" cy="5081046"/>
          </a:xfrm>
        </p:spPr>
        <p:txBody>
          <a:bodyPr>
            <a:normAutofit/>
          </a:bodyPr>
          <a:lstStyle/>
          <a:p>
            <a:pPr>
              <a:defRPr sz="2000">
                <a:solidFill>
                  <a:srgbClr val="000000"/>
                </a:solidFill>
                <a:latin typeface="Garamond"/>
              </a:defRPr>
            </a:pPr>
            <a:r>
              <a:rPr lang="en-US" altLang="zh-TW" sz="2400" dirty="0"/>
              <a:t>Sustainable software tools: </a:t>
            </a:r>
          </a:p>
          <a:p>
            <a:pPr lvl="1">
              <a:defRPr sz="2000">
                <a:solidFill>
                  <a:srgbClr val="000000"/>
                </a:solidFill>
                <a:latin typeface="Garamond"/>
              </a:defRPr>
            </a:pPr>
            <a:r>
              <a:rPr lang="en-US" altLang="zh-TW" sz="2000" dirty="0"/>
              <a:t>Use applications that measure digital emissions and promote energy-efficient system design.</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Green coding practices: </a:t>
            </a:r>
          </a:p>
          <a:p>
            <a:pPr lvl="1">
              <a:defRPr sz="2000">
                <a:solidFill>
                  <a:srgbClr val="000000"/>
                </a:solidFill>
                <a:latin typeface="Garamond"/>
              </a:defRPr>
            </a:pPr>
            <a:r>
              <a:rPr lang="en-US" altLang="zh-TW" sz="2000" dirty="0"/>
              <a:t>Optimize algorithms and reduce code complexity to conserve processing power and memory usage.</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Server virtualization: </a:t>
            </a:r>
          </a:p>
          <a:p>
            <a:pPr lvl="1">
              <a:defRPr sz="2000">
                <a:solidFill>
                  <a:srgbClr val="000000"/>
                </a:solidFill>
                <a:latin typeface="Garamond"/>
              </a:defRPr>
            </a:pPr>
            <a:r>
              <a:rPr lang="en-US" altLang="zh-TW" sz="2000" dirty="0"/>
              <a:t>Run multiple virtual machines on a single physical server to improve utilization and reduce CO₂ emissions.</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Remote and digital work models: </a:t>
            </a:r>
          </a:p>
          <a:p>
            <a:pPr lvl="1">
              <a:defRPr sz="2000">
                <a:solidFill>
                  <a:srgbClr val="000000"/>
                </a:solidFill>
                <a:latin typeface="Garamond"/>
              </a:defRPr>
            </a:pPr>
            <a:r>
              <a:rPr lang="en-US" altLang="zh-TW" sz="2000" dirty="0"/>
              <a:t>Lower commuting and building energy consumption through cloud platforms and virtual collaboration tools..</a:t>
            </a:r>
            <a:endParaRPr lang="en-US" altLang="zh-TW" sz="1600" dirty="0"/>
          </a:p>
        </p:txBody>
      </p:sp>
      <p:sp>
        <p:nvSpPr>
          <p:cNvPr id="4" name="Rectangle 3">
            <a:extLst>
              <a:ext uri="{FF2B5EF4-FFF2-40B4-BE49-F238E27FC236}">
                <a16:creationId xmlns:a16="http://schemas.microsoft.com/office/drawing/2014/main" id="{99C2DC2B-3F2E-CC5D-055E-082EF34787D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C0A3-9396-7C8F-F4D8-A40BAA4D058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Sustainable Software and Virtualization</a:t>
            </a:r>
          </a:p>
        </p:txBody>
      </p:sp>
      <p:sp>
        <p:nvSpPr>
          <p:cNvPr id="5" name="Rectangle 4">
            <a:extLst>
              <a:ext uri="{FF2B5EF4-FFF2-40B4-BE49-F238E27FC236}">
                <a16:creationId xmlns:a16="http://schemas.microsoft.com/office/drawing/2014/main" id="{FAE8FC5B-D5B3-7F5D-0EB1-25718A8A1E0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A72E7AD-D5EA-8152-7B89-D3A686006F5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47CB104-7682-BFD4-A664-CB87E014A12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pic>
        <p:nvPicPr>
          <p:cNvPr id="40962" name="Picture 2" descr="Use Clean Energy Charging on your iPhone - Apple Support">
            <a:extLst>
              <a:ext uri="{FF2B5EF4-FFF2-40B4-BE49-F238E27FC236}">
                <a16:creationId xmlns:a16="http://schemas.microsoft.com/office/drawing/2014/main" id="{BE6031B4-0CF5-8A44-9266-CB488FC01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2"/>
            <a:ext cx="286173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500"/>
                                        <p:tgtEl>
                                          <p:spTgt spid="4096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9CBC6-3F92-7860-5584-BF362C72E4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D48A5-DCB0-12A3-3903-00E4EC47D2D7}"/>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AI growth and data expansion are accelerating energy consumption and electronic waste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balance the pursuit of computing power with responsible stewardship of environmental resources.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High-performance and sustainable computing increasingly require rethinking how infrastructure is structured and delivered.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next section examines virtualization and cloud computing, which enable scalability, flexibility, and more efficient use of energy and capital.</a:t>
            </a:r>
          </a:p>
        </p:txBody>
      </p:sp>
      <p:sp>
        <p:nvSpPr>
          <p:cNvPr id="4" name="Rectangle 3">
            <a:extLst>
              <a:ext uri="{FF2B5EF4-FFF2-40B4-BE49-F238E27FC236}">
                <a16:creationId xmlns:a16="http://schemas.microsoft.com/office/drawing/2014/main" id="{135E8CA6-74CC-3AB0-96C3-B98ED8139C4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8F37B-E560-153E-C325-77D046B6F4D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Future of Sustainable Computing</a:t>
            </a:r>
          </a:p>
        </p:txBody>
      </p:sp>
      <p:sp>
        <p:nvSpPr>
          <p:cNvPr id="5" name="Rectangle 4">
            <a:extLst>
              <a:ext uri="{FF2B5EF4-FFF2-40B4-BE49-F238E27FC236}">
                <a16:creationId xmlns:a16="http://schemas.microsoft.com/office/drawing/2014/main" id="{1E8B2D58-4220-7202-4006-C1737909E6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8BE0E3A-62E5-9473-E99D-A6694A6437C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AA8259-694D-4787-EAFE-1D0F531241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3620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6D4205C-51DD-6358-9DE5-64BE8AC436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4A5389-BDC4-2CAB-370F-EFCD71884E0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Virtualization and Cloud Computing</a:t>
            </a:r>
            <a:endParaRPr sz="4400" dirty="0">
              <a:solidFill>
                <a:schemeClr val="bg1"/>
              </a:solidFill>
            </a:endParaRPr>
          </a:p>
        </p:txBody>
      </p:sp>
    </p:spTree>
    <p:extLst>
      <p:ext uri="{BB962C8B-B14F-4D97-AF65-F5344CB8AC3E}">
        <p14:creationId xmlns:p14="http://schemas.microsoft.com/office/powerpoint/2010/main" val="2954085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02CBD-FE00-36F5-0109-B5617B36FF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C2ED651-E751-074B-E3C2-5BC0DBDF416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32D4A-0FA5-C5E7-5261-E16823F2D711}"/>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400" dirty="0" err="1">
                <a:solidFill>
                  <a:schemeClr val="bg1"/>
                </a:solidFill>
              </a:rPr>
              <a:t>Techquickie</a:t>
            </a:r>
            <a:r>
              <a:rPr lang="en-US" sz="2400" dirty="0">
                <a:solidFill>
                  <a:schemeClr val="bg1"/>
                </a:solidFill>
              </a:rPr>
              <a:t> (2015, November 6).</a:t>
            </a:r>
            <a:r>
              <a:rPr lang="en-US" sz="2400" i="1" dirty="0">
                <a:solidFill>
                  <a:schemeClr val="bg1"/>
                </a:solidFill>
              </a:rPr>
              <a:t>Virtualization As Fast As Possible </a:t>
            </a:r>
            <a:r>
              <a:rPr lang="en-US" sz="2400" dirty="0">
                <a:solidFill>
                  <a:schemeClr val="bg1"/>
                </a:solidFill>
              </a:rPr>
              <a:t>[Video]. YouTube.</a:t>
            </a:r>
            <a:br>
              <a:rPr lang="en-US" sz="2400" dirty="0">
                <a:solidFill>
                  <a:schemeClr val="bg1"/>
                </a:solidFill>
              </a:rPr>
            </a:br>
            <a:r>
              <a:rPr lang="en-US" sz="2400" dirty="0">
                <a:solidFill>
                  <a:schemeClr val="bg1"/>
                </a:solidFill>
              </a:rPr>
              <a:t>  https://youtu.be/XItj08D5KPk?si=SzoAxbf7Tf46R-mf</a:t>
            </a:r>
          </a:p>
        </p:txBody>
      </p:sp>
      <p:sp>
        <p:nvSpPr>
          <p:cNvPr id="5" name="Rectangle 4">
            <a:extLst>
              <a:ext uri="{FF2B5EF4-FFF2-40B4-BE49-F238E27FC236}">
                <a16:creationId xmlns:a16="http://schemas.microsoft.com/office/drawing/2014/main" id="{E3A1E2C9-B59D-F1F3-BBB2-90CE3A4EE87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B617184-1731-D6E7-CA7F-6772EFF098A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779F6E5-16C9-1FC0-8C47-92A89F62B83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8" name="Online Media 7" title="Virtualization As Fast As Possible">
            <a:hlinkClick r:id="" action="ppaction://media"/>
            <a:extLst>
              <a:ext uri="{FF2B5EF4-FFF2-40B4-BE49-F238E27FC236}">
                <a16:creationId xmlns:a16="http://schemas.microsoft.com/office/drawing/2014/main" id="{3F7562CA-48E7-6D55-D4E0-0840CA06A43D}"/>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72234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FDD7-2B55-EDF6-58D3-D882A9E822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C01EC-2A7A-EEC8-B96D-E7115ACAA5B8}"/>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uses software to create multiple logical systems from a single physical machine.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single server can run multiple operating systems, each functioning as an independent virtual server.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users and applications, each virtual machine appears as a separate physical computer.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Why it matters for managers:</a:t>
            </a:r>
          </a:p>
          <a:p>
            <a:pPr lvl="1">
              <a:defRPr sz="2000">
                <a:solidFill>
                  <a:srgbClr val="000000"/>
                </a:solidFill>
                <a:latin typeface="Garamond"/>
              </a:defRPr>
            </a:pPr>
            <a:r>
              <a:rPr lang="en-US" altLang="zh-TW" sz="2000" dirty="0"/>
              <a:t>Improves hardware utilization</a:t>
            </a:r>
          </a:p>
          <a:p>
            <a:pPr lvl="1">
              <a:defRPr sz="2000">
                <a:solidFill>
                  <a:srgbClr val="000000"/>
                </a:solidFill>
                <a:latin typeface="Garamond"/>
              </a:defRPr>
            </a:pPr>
            <a:r>
              <a:rPr lang="en-US" altLang="zh-TW" sz="2000" dirty="0"/>
              <a:t>Reduces energy consumption and cost</a:t>
            </a:r>
          </a:p>
          <a:p>
            <a:pPr lvl="1">
              <a:defRPr sz="2000">
                <a:solidFill>
                  <a:srgbClr val="000000"/>
                </a:solidFill>
                <a:latin typeface="Garamond"/>
              </a:defRPr>
            </a:pPr>
            <a:r>
              <a:rPr lang="en-US" altLang="zh-TW" sz="2000" dirty="0"/>
              <a:t>Enables flexible deployment and rapid scaling</a:t>
            </a:r>
          </a:p>
          <a:p>
            <a:pPr lvl="1">
              <a:defRPr sz="2000">
                <a:solidFill>
                  <a:srgbClr val="000000"/>
                </a:solidFill>
                <a:latin typeface="Garamond"/>
              </a:defRPr>
            </a:pPr>
            <a:r>
              <a:rPr lang="en-US" altLang="zh-TW" sz="2000" dirty="0"/>
              <a:t>Forms the foundation of cloud computing</a:t>
            </a:r>
          </a:p>
        </p:txBody>
      </p:sp>
      <p:sp>
        <p:nvSpPr>
          <p:cNvPr id="4" name="Rectangle 3">
            <a:extLst>
              <a:ext uri="{FF2B5EF4-FFF2-40B4-BE49-F238E27FC236}">
                <a16:creationId xmlns:a16="http://schemas.microsoft.com/office/drawing/2014/main" id="{67349B1F-72BC-8150-A534-AEF0A3C7498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19594-9D91-0D6F-7A41-544AF847F9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a:t>
            </a:r>
          </a:p>
        </p:txBody>
      </p:sp>
      <p:sp>
        <p:nvSpPr>
          <p:cNvPr id="5" name="Rectangle 4">
            <a:extLst>
              <a:ext uri="{FF2B5EF4-FFF2-40B4-BE49-F238E27FC236}">
                <a16:creationId xmlns:a16="http://schemas.microsoft.com/office/drawing/2014/main" id="{65F2921E-3F45-C954-F745-E77034A8DF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0B55AE5-C171-B132-0364-6F333B9A26D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B975D1E-F0E9-959E-98CB-EFF0363D073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1014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Core Infrastructure Services of a firm consist of:</a:t>
            </a:r>
          </a:p>
          <a:p>
            <a:pPr lvl="1">
              <a:defRPr sz="2000">
                <a:solidFill>
                  <a:srgbClr val="000000"/>
                </a:solidFill>
                <a:latin typeface="Garamond"/>
              </a:defRPr>
            </a:pPr>
            <a:r>
              <a:rPr lang="en-US" altLang="zh-TW" sz="2000" dirty="0"/>
              <a:t>Computing platforms</a:t>
            </a:r>
          </a:p>
          <a:p>
            <a:pPr lvl="1">
              <a:defRPr sz="2000">
                <a:solidFill>
                  <a:srgbClr val="000000"/>
                </a:solidFill>
                <a:latin typeface="Garamond"/>
              </a:defRPr>
            </a:pPr>
            <a:r>
              <a:rPr lang="en-US" altLang="zh-TW" sz="2000" dirty="0"/>
              <a:t>Telecommunications services</a:t>
            </a:r>
          </a:p>
          <a:p>
            <a:pPr lvl="1">
              <a:defRPr sz="2000">
                <a:solidFill>
                  <a:srgbClr val="000000"/>
                </a:solidFill>
                <a:latin typeface="Garamond"/>
              </a:defRPr>
            </a:pPr>
            <a:r>
              <a:rPr lang="en-US" altLang="zh-TW" sz="2000" dirty="0"/>
              <a:t>Data management services</a:t>
            </a:r>
          </a:p>
          <a:p>
            <a:pPr lvl="1">
              <a:defRPr sz="2000">
                <a:solidFill>
                  <a:srgbClr val="000000"/>
                </a:solidFill>
                <a:latin typeface="Garamond"/>
              </a:defRPr>
            </a:pPr>
            <a:r>
              <a:rPr lang="en-US" altLang="zh-TW" sz="2000" dirty="0"/>
              <a:t>Physical facilities management</a:t>
            </a:r>
          </a:p>
          <a:p>
            <a:pPr lvl="1">
              <a:defRPr sz="2000">
                <a:solidFill>
                  <a:srgbClr val="000000"/>
                </a:solidFill>
                <a:latin typeface="Garamond"/>
              </a:defRPr>
            </a:pPr>
            <a:r>
              <a:rPr lang="en-US" altLang="zh-TW" sz="2000" dirty="0"/>
              <a:t>Application software services</a:t>
            </a:r>
          </a:p>
          <a:p>
            <a:pPr lvl="1">
              <a:defRPr sz="2000">
                <a:solidFill>
                  <a:srgbClr val="000000"/>
                </a:solidFill>
                <a:latin typeface="Garamond"/>
              </a:defRPr>
            </a:pPr>
            <a:r>
              <a:rPr lang="en-US" altLang="zh-TW" sz="2000" dirty="0"/>
              <a:t>IT management and standards</a:t>
            </a:r>
          </a:p>
          <a:p>
            <a:pPr lvl="1">
              <a:defRPr sz="2000">
                <a:solidFill>
                  <a:srgbClr val="000000"/>
                </a:solidFill>
                <a:latin typeface="Garamond"/>
              </a:defRPr>
            </a:pPr>
            <a:r>
              <a:rPr lang="en-US" altLang="zh-TW" sz="2000" dirty="0"/>
              <a:t>IT education and research</a:t>
            </a:r>
          </a:p>
          <a:p>
            <a:pPr>
              <a:defRPr sz="2000">
                <a:solidFill>
                  <a:srgbClr val="000000"/>
                </a:solidFill>
                <a:latin typeface="Garamond"/>
              </a:defRPr>
            </a:pPr>
            <a:endParaRPr lang="en-US" altLang="zh-TW" sz="2400" dirty="0"/>
          </a:p>
          <a:p>
            <a:pPr>
              <a:defRPr sz="2000">
                <a:solidFill>
                  <a:srgbClr val="000000"/>
                </a:solidFill>
                <a:latin typeface="Garamond"/>
              </a:defRPr>
            </a:pPr>
            <a:r>
              <a:rPr lang="en-US" altLang="zh-TW" sz="2400" dirty="0"/>
              <a:t>Together, these services determine how scalable, secure, and flexible a firm’s information systems can be.</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Core Infrastructure Services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B16F0-436F-FF1C-4C16-FC59AF44921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0B6C0-5A25-EC9A-CE4F-6823D185FB2B}"/>
              </a:ext>
            </a:extLst>
          </p:cNvPr>
          <p:cNvSpPr>
            <a:spLocks noGrp="1"/>
          </p:cNvSpPr>
          <p:nvPr>
            <p:ph idx="1"/>
          </p:nvPr>
        </p:nvSpPr>
        <p:spPr>
          <a:xfrm>
            <a:off x="4724401" y="1300900"/>
            <a:ext cx="6922654" cy="5081046"/>
          </a:xfrm>
        </p:spPr>
        <p:txBody>
          <a:bodyPr>
            <a:normAutofit/>
          </a:bodyPr>
          <a:lstStyle/>
          <a:p>
            <a:pPr>
              <a:defRPr sz="2000">
                <a:solidFill>
                  <a:srgbClr val="000000"/>
                </a:solidFill>
                <a:latin typeface="Garamond"/>
              </a:defRPr>
            </a:pPr>
            <a:r>
              <a:rPr lang="en-US" altLang="zh-TW" sz="2400" dirty="0"/>
              <a:t>Cost Reduction: </a:t>
            </a:r>
          </a:p>
          <a:p>
            <a:pPr lvl="1">
              <a:defRPr sz="2000">
                <a:solidFill>
                  <a:srgbClr val="000000"/>
                </a:solidFill>
                <a:latin typeface="Garamond"/>
              </a:defRPr>
            </a:pPr>
            <a:r>
              <a:rPr lang="en-US" altLang="zh-TW" sz="2000" dirty="0"/>
              <a:t>Fewer servers are needed as utilization rates rise from 15~20 percent to as high as 70 percent.</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Space and Energy Savings: </a:t>
            </a:r>
          </a:p>
          <a:p>
            <a:pPr lvl="1">
              <a:defRPr sz="2000">
                <a:solidFill>
                  <a:srgbClr val="000000"/>
                </a:solidFill>
                <a:latin typeface="Garamond"/>
              </a:defRPr>
            </a:pPr>
            <a:r>
              <a:rPr lang="en-US" altLang="zh-TW" sz="2000" dirty="0"/>
              <a:t>Consolidating servers reduces data-center footprint and power consumption.</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Simplified Administration: </a:t>
            </a:r>
          </a:p>
          <a:p>
            <a:pPr lvl="1">
              <a:defRPr sz="2000">
                <a:solidFill>
                  <a:srgbClr val="000000"/>
                </a:solidFill>
                <a:latin typeface="Garamond"/>
              </a:defRPr>
            </a:pPr>
            <a:r>
              <a:rPr lang="en-US" altLang="zh-TW" sz="2000" dirty="0"/>
              <a:t>Hardware resources can be centrally managed and allocated dynamically.</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Scalability: </a:t>
            </a:r>
          </a:p>
          <a:p>
            <a:pPr lvl="1">
              <a:defRPr sz="2000">
                <a:solidFill>
                  <a:srgbClr val="000000"/>
                </a:solidFill>
                <a:latin typeface="Garamond"/>
              </a:defRPr>
            </a:pPr>
            <a:r>
              <a:rPr lang="en-US" altLang="zh-TW" sz="2000" dirty="0"/>
              <a:t>New virtual machines can be created quickly to meet changes in demand.</a:t>
            </a:r>
          </a:p>
        </p:txBody>
      </p:sp>
      <p:sp>
        <p:nvSpPr>
          <p:cNvPr id="4" name="Rectangle 3">
            <a:extLst>
              <a:ext uri="{FF2B5EF4-FFF2-40B4-BE49-F238E27FC236}">
                <a16:creationId xmlns:a16="http://schemas.microsoft.com/office/drawing/2014/main" id="{90CEC905-B8D7-D006-915F-05F72C4A220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00748-D671-FE93-2B84-F3716986C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Benefits of Virtualization</a:t>
            </a:r>
          </a:p>
        </p:txBody>
      </p:sp>
      <p:sp>
        <p:nvSpPr>
          <p:cNvPr id="5" name="Rectangle 4">
            <a:extLst>
              <a:ext uri="{FF2B5EF4-FFF2-40B4-BE49-F238E27FC236}">
                <a16:creationId xmlns:a16="http://schemas.microsoft.com/office/drawing/2014/main" id="{AEE0CB53-CB75-0B35-3A0E-F078C322B89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EB5876-8F13-1BD7-64BA-870E27C29F2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86138AA-C21E-4635-AFBB-4BEC91C8AB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47106" name="Picture 2" descr="Virtualization – Techpro Global Group | Network Security &amp; IT Solutions  Provider">
            <a:extLst>
              <a:ext uri="{FF2B5EF4-FFF2-40B4-BE49-F238E27FC236}">
                <a16:creationId xmlns:a16="http://schemas.microsoft.com/office/drawing/2014/main" id="{D9A20A62-1437-8AC8-1D14-A11AAF28D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7106"/>
                                        </p:tgtEl>
                                        <p:attrNameLst>
                                          <p:attrName>style.visibility</p:attrName>
                                        </p:attrNameLst>
                                      </p:cBhvr>
                                      <p:to>
                                        <p:strVal val="visible"/>
                                      </p:to>
                                    </p:set>
                                    <p:animEffect transition="in" filter="fade">
                                      <p:cBhvr>
                                        <p:cTn id="13" dur="500"/>
                                        <p:tgtEl>
                                          <p:spTgt spid="4710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A2C47-72F8-CFB9-6A33-4324C62C9A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51412-0AF0-65A6-0106-C5F1BAEEB221}"/>
              </a:ext>
            </a:extLst>
          </p:cNvPr>
          <p:cNvSpPr>
            <a:spLocks noGrp="1"/>
          </p:cNvSpPr>
          <p:nvPr>
            <p:ph idx="1"/>
          </p:nvPr>
        </p:nvSpPr>
        <p:spPr>
          <a:xfrm>
            <a:off x="4770871" y="1300900"/>
            <a:ext cx="6876183" cy="5081046"/>
          </a:xfrm>
        </p:spPr>
        <p:txBody>
          <a:bodyPr>
            <a:normAutofit/>
          </a:bodyPr>
          <a:lstStyle/>
          <a:p>
            <a:pPr>
              <a:defRPr sz="2000">
                <a:solidFill>
                  <a:srgbClr val="000000"/>
                </a:solidFill>
                <a:latin typeface="Garamond"/>
              </a:defRPr>
            </a:pPr>
            <a:r>
              <a:rPr lang="en-US" altLang="zh-TW" sz="2400" dirty="0"/>
              <a:t>Storage Virtualization: </a:t>
            </a:r>
          </a:p>
          <a:p>
            <a:pPr lvl="1">
              <a:defRPr sz="2000">
                <a:solidFill>
                  <a:srgbClr val="000000"/>
                </a:solidFill>
                <a:latin typeface="Garamond"/>
              </a:defRPr>
            </a:pPr>
            <a:r>
              <a:rPr lang="en-US" altLang="zh-TW" sz="2000" dirty="0"/>
              <a:t>Physical storage devices are pooled into a single logical resource managed by software.</a:t>
            </a:r>
          </a:p>
          <a:p>
            <a:pPr lvl="1">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Decoupling Hardware and Control: </a:t>
            </a:r>
          </a:p>
          <a:p>
            <a:pPr lvl="1">
              <a:defRPr sz="2000">
                <a:solidFill>
                  <a:srgbClr val="000000"/>
                </a:solidFill>
                <a:latin typeface="Garamond"/>
              </a:defRPr>
            </a:pPr>
            <a:r>
              <a:rPr lang="en-US" altLang="zh-TW" sz="2000" dirty="0"/>
              <a:t>SDS separates storage management software from the underlying physical hardware.</a:t>
            </a:r>
          </a:p>
          <a:p>
            <a:pPr lvl="1">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Cost and Flexibility Gains: </a:t>
            </a:r>
          </a:p>
          <a:p>
            <a:pPr lvl="1">
              <a:defRPr sz="2000">
                <a:solidFill>
                  <a:srgbClr val="000000"/>
                </a:solidFill>
                <a:latin typeface="Garamond"/>
              </a:defRPr>
            </a:pPr>
            <a:r>
              <a:rPr lang="en-US" altLang="zh-TW" sz="2000" dirty="0"/>
              <a:t>Firms can use lower-cost commodity hardware while dynamically allocating storage where it is needed.</a:t>
            </a:r>
          </a:p>
          <a:p>
            <a:pPr lvl="1">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Strategic Impact: </a:t>
            </a:r>
          </a:p>
          <a:p>
            <a:pPr lvl="1">
              <a:defRPr sz="2000">
                <a:solidFill>
                  <a:srgbClr val="000000"/>
                </a:solidFill>
                <a:latin typeface="Garamond"/>
              </a:defRPr>
            </a:pPr>
            <a:r>
              <a:rPr lang="en-US" altLang="zh-TW" sz="2000" dirty="0"/>
              <a:t>SDS extends virtualization principles to data infrastructure, increasing scalability, efficiency, and resilience.</a:t>
            </a:r>
          </a:p>
        </p:txBody>
      </p:sp>
      <p:sp>
        <p:nvSpPr>
          <p:cNvPr id="4" name="Rectangle 3">
            <a:extLst>
              <a:ext uri="{FF2B5EF4-FFF2-40B4-BE49-F238E27FC236}">
                <a16:creationId xmlns:a16="http://schemas.microsoft.com/office/drawing/2014/main" id="{28D74D9E-C93F-AAAF-2E7A-83433ACAE27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E341B-B9D6-F61B-BC7E-C3BCB55CBA8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Software-Defined Storage (SDS)</a:t>
            </a:r>
          </a:p>
        </p:txBody>
      </p:sp>
      <p:sp>
        <p:nvSpPr>
          <p:cNvPr id="5" name="Rectangle 4">
            <a:extLst>
              <a:ext uri="{FF2B5EF4-FFF2-40B4-BE49-F238E27FC236}">
                <a16:creationId xmlns:a16="http://schemas.microsoft.com/office/drawing/2014/main" id="{752D8306-359B-398A-0FC7-11E9978400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487B050-DEFA-DB38-8248-B91D2CBCAEF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5F8475F-697D-0CD4-3A99-BA473F4435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49154" name="Picture 2" descr="What is software-defined storage?">
            <a:extLst>
              <a:ext uri="{FF2B5EF4-FFF2-40B4-BE49-F238E27FC236}">
                <a16:creationId xmlns:a16="http://schemas.microsoft.com/office/drawing/2014/main" id="{62C35F66-742D-E012-58AE-E8BBDDE6E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2126923"/>
            <a:ext cx="42291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9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500"/>
                                        <p:tgtEl>
                                          <p:spTgt spid="4915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9E9DB-3C80-5AB5-150F-E54A86F61D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33BA75-FCA2-30C1-997C-A6D9BC7C06D2}"/>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Virtualization abstracts physical hardware into scalable, shareable logical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Cloud computing builds on this abstraction to deliver computing power on demand.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Without virtualization:</a:t>
            </a:r>
          </a:p>
          <a:p>
            <a:pPr lvl="1">
              <a:defRPr sz="2000">
                <a:solidFill>
                  <a:srgbClr val="000000"/>
                </a:solidFill>
                <a:latin typeface="Garamond"/>
              </a:defRPr>
            </a:pPr>
            <a:r>
              <a:rPr lang="en-US" altLang="zh-TW" sz="2000" dirty="0"/>
              <a:t>Providers would dedicate entire servers to individual clients.</a:t>
            </a:r>
          </a:p>
          <a:p>
            <a:pPr lvl="1">
              <a:defRPr sz="2000">
                <a:solidFill>
                  <a:srgbClr val="000000"/>
                </a:solidFill>
                <a:latin typeface="Garamond"/>
              </a:defRPr>
            </a:pPr>
            <a:r>
              <a:rPr lang="en-US" altLang="zh-TW" sz="2000" dirty="0"/>
              <a:t>Hardware utilization would remain low.</a:t>
            </a:r>
          </a:p>
          <a:p>
            <a:pPr lvl="1">
              <a:defRPr sz="2000">
                <a:solidFill>
                  <a:srgbClr val="000000"/>
                </a:solidFill>
                <a:latin typeface="Garamond"/>
              </a:defRPr>
            </a:pPr>
            <a:r>
              <a:rPr lang="en-US" altLang="zh-TW" sz="2000" dirty="0"/>
              <a:t>Scaling would require manual physical reconfiguration.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Result: Virtualization enables the cost efficiency, elasticity, and rapid provisioning that define the cloud model.</a:t>
            </a:r>
          </a:p>
        </p:txBody>
      </p:sp>
      <p:sp>
        <p:nvSpPr>
          <p:cNvPr id="4" name="Rectangle 3">
            <a:extLst>
              <a:ext uri="{FF2B5EF4-FFF2-40B4-BE49-F238E27FC236}">
                <a16:creationId xmlns:a16="http://schemas.microsoft.com/office/drawing/2014/main" id="{388FAAC3-8812-4CF2-2691-8411DF5337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00E95-9C26-D476-A2DE-6E3E967AB79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Virtualization and Cloud Computing</a:t>
            </a:r>
          </a:p>
        </p:txBody>
      </p:sp>
      <p:sp>
        <p:nvSpPr>
          <p:cNvPr id="5" name="Rectangle 4">
            <a:extLst>
              <a:ext uri="{FF2B5EF4-FFF2-40B4-BE49-F238E27FC236}">
                <a16:creationId xmlns:a16="http://schemas.microsoft.com/office/drawing/2014/main" id="{0891B323-08EB-22C7-E182-C64B3E00E6A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2798EC-23CB-4BAE-9C97-5C80AE02B6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B3967F7-92C6-AF69-42FF-A6F5C36BCEA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745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8DCAD-C445-7719-65AF-6CA8230256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7F89C-E1F1-187C-4BA5-E7C205C58FBD}"/>
              </a:ext>
            </a:extLst>
          </p:cNvPr>
          <p:cNvSpPr>
            <a:spLocks noGrp="1"/>
          </p:cNvSpPr>
          <p:nvPr>
            <p:ph idx="1"/>
          </p:nvPr>
        </p:nvSpPr>
        <p:spPr>
          <a:xfrm>
            <a:off x="5162551" y="1300900"/>
            <a:ext cx="6484504" cy="5081046"/>
          </a:xfrm>
        </p:spPr>
        <p:txBody>
          <a:bodyPr>
            <a:normAutofit/>
          </a:bodyPr>
          <a:lstStyle/>
          <a:p>
            <a:pPr>
              <a:defRPr sz="2000">
                <a:solidFill>
                  <a:srgbClr val="000000"/>
                </a:solidFill>
                <a:latin typeface="Garamond"/>
              </a:defRPr>
            </a:pPr>
            <a:r>
              <a:rPr lang="en-US" altLang="zh-TW" sz="2400" dirty="0"/>
              <a:t>Cloud computing delivers computing power, storage, and software as on-demand virtualized services over the Internet.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Users access a shared pool of scalable resources from any device or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firms, this shifts computing from owning hardware to renting capacity as needed.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Implication: Cloud computing converts fixed IT costs into flexible operating expenses and enables rapid scaling.</a:t>
            </a:r>
          </a:p>
        </p:txBody>
      </p:sp>
      <p:sp>
        <p:nvSpPr>
          <p:cNvPr id="4" name="Rectangle 3">
            <a:extLst>
              <a:ext uri="{FF2B5EF4-FFF2-40B4-BE49-F238E27FC236}">
                <a16:creationId xmlns:a16="http://schemas.microsoft.com/office/drawing/2014/main" id="{0AA31CAB-16CF-ED98-9E2B-439E1698236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50629-1FAC-77AA-30B5-E9EA2C50881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Computing</a:t>
            </a:r>
          </a:p>
        </p:txBody>
      </p:sp>
      <p:sp>
        <p:nvSpPr>
          <p:cNvPr id="5" name="Rectangle 4">
            <a:extLst>
              <a:ext uri="{FF2B5EF4-FFF2-40B4-BE49-F238E27FC236}">
                <a16:creationId xmlns:a16="http://schemas.microsoft.com/office/drawing/2014/main" id="{74365697-3D56-DE68-9D4D-1E804114F2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114919-94CE-82AF-496B-B9B3D63FEC3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A4F5E3A-91C2-23A4-2F16-440DB1543EE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50178" name="Picture 2" descr="undefined">
            <a:extLst>
              <a:ext uri="{FF2B5EF4-FFF2-40B4-BE49-F238E27FC236}">
                <a16:creationId xmlns:a16="http://schemas.microsoft.com/office/drawing/2014/main" id="{2FD1A0B2-2AD4-F25D-8F9A-388FD3E5E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540568"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49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500"/>
                                        <p:tgtEl>
                                          <p:spTgt spid="5017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20981-1DB4-7A3C-F4BF-CD00D7F3A0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2A3121-DFEB-2997-ADD5-2C5E139FB503}"/>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The U.S. National Institute of Standards and Technology identifies five essential characteristics:</a:t>
            </a:r>
          </a:p>
          <a:p>
            <a:pPr lvl="1">
              <a:defRPr sz="2000">
                <a:solidFill>
                  <a:srgbClr val="000000"/>
                </a:solidFill>
                <a:latin typeface="Garamond"/>
              </a:defRPr>
            </a:pPr>
            <a:r>
              <a:rPr lang="en-US" altLang="zh-TW" sz="2000" dirty="0"/>
              <a:t>On-demand Self-service: Users can provision computing resources automatically.</a:t>
            </a:r>
          </a:p>
          <a:p>
            <a:pPr lvl="1">
              <a:defRPr sz="2000">
                <a:solidFill>
                  <a:srgbClr val="000000"/>
                </a:solidFill>
                <a:latin typeface="Garamond"/>
              </a:defRPr>
            </a:pPr>
            <a:r>
              <a:rPr lang="en-US" altLang="zh-TW" sz="2000" dirty="0"/>
              <a:t>Ubiquitous Network Access: Services are accessible via standard Internet-connected devices.</a:t>
            </a:r>
          </a:p>
          <a:p>
            <a:pPr lvl="1">
              <a:defRPr sz="2000">
                <a:solidFill>
                  <a:srgbClr val="000000"/>
                </a:solidFill>
                <a:latin typeface="Garamond"/>
              </a:defRPr>
            </a:pPr>
            <a:r>
              <a:rPr lang="en-US" altLang="zh-TW" sz="2000" dirty="0"/>
              <a:t>Resource Pooling: Providers dynamically allocate shared resources across multiple users.</a:t>
            </a:r>
          </a:p>
          <a:p>
            <a:pPr lvl="1">
              <a:defRPr sz="2000">
                <a:solidFill>
                  <a:srgbClr val="000000"/>
                </a:solidFill>
                <a:latin typeface="Garamond"/>
              </a:defRPr>
            </a:pPr>
            <a:r>
              <a:rPr lang="en-US" altLang="zh-TW" sz="2000" dirty="0"/>
              <a:t>Rapid Elasticity: Capacity scales up or down quickly based on demand.</a:t>
            </a:r>
          </a:p>
          <a:p>
            <a:pPr lvl="1">
              <a:defRPr sz="2000">
                <a:solidFill>
                  <a:srgbClr val="000000"/>
                </a:solidFill>
                <a:latin typeface="Garamond"/>
              </a:defRPr>
            </a:pPr>
            <a:r>
              <a:rPr lang="en-US" altLang="zh-TW" sz="2000" dirty="0"/>
              <a:t>Measured Service: Usage is monitored and billed based on actual consumption.</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34340A1-C54E-AA63-6950-8AA33D00D8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FD9DB-9C9B-DC51-BF7C-721137C1A1C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Characteristics of Cloud Computing</a:t>
            </a:r>
          </a:p>
        </p:txBody>
      </p:sp>
      <p:sp>
        <p:nvSpPr>
          <p:cNvPr id="5" name="Rectangle 4">
            <a:extLst>
              <a:ext uri="{FF2B5EF4-FFF2-40B4-BE49-F238E27FC236}">
                <a16:creationId xmlns:a16="http://schemas.microsoft.com/office/drawing/2014/main" id="{8CDDF2CB-399F-CF34-D892-BBD029B3302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EB730C-E61F-6328-815F-C7CDD6D18C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B82D980-C153-F649-9051-B6CDAB1221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52228" name="Picture 4" descr="National Institute of Standards and Technology | Inclusive Graduate  Education Network">
            <a:extLst>
              <a:ext uri="{FF2B5EF4-FFF2-40B4-BE49-F238E27FC236}">
                <a16:creationId xmlns:a16="http://schemas.microsoft.com/office/drawing/2014/main" id="{5D47FB59-A568-6CD5-5D17-CF3B445C7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1" y="4736641"/>
            <a:ext cx="7315200" cy="9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0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2228"/>
                                        </p:tgtEl>
                                        <p:attrNameLst>
                                          <p:attrName>style.visibility</p:attrName>
                                        </p:attrNameLst>
                                      </p:cBhvr>
                                      <p:to>
                                        <p:strVal val="visible"/>
                                      </p:to>
                                    </p:set>
                                    <p:animEffect transition="in" filter="fade">
                                      <p:cBhvr>
                                        <p:cTn id="10" dur="500"/>
                                        <p:tgtEl>
                                          <p:spTgt spid="522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B4F36-C9F2-80AF-9A8D-33C562E403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D541A-4DB5-0197-3C02-049F8BE91143}"/>
              </a:ext>
            </a:extLst>
          </p:cNvPr>
          <p:cNvSpPr>
            <a:spLocks noGrp="1"/>
          </p:cNvSpPr>
          <p:nvPr>
            <p:ph idx="1"/>
          </p:nvPr>
        </p:nvSpPr>
        <p:spPr>
          <a:xfrm>
            <a:off x="5591175" y="1300900"/>
            <a:ext cx="6055879" cy="5081046"/>
          </a:xfrm>
        </p:spPr>
        <p:txBody>
          <a:bodyPr>
            <a:normAutofit/>
          </a:bodyPr>
          <a:lstStyle/>
          <a:p>
            <a:pPr>
              <a:defRPr sz="2000">
                <a:solidFill>
                  <a:srgbClr val="000000"/>
                </a:solidFill>
                <a:latin typeface="Garamond"/>
              </a:defRPr>
            </a:pPr>
            <a:r>
              <a:rPr lang="en-US" altLang="zh-TW" sz="2400" dirty="0"/>
              <a:t>Infrastructure as a Service (IaaS): </a:t>
            </a:r>
          </a:p>
          <a:p>
            <a:pPr lvl="1">
              <a:defRPr sz="2000">
                <a:solidFill>
                  <a:srgbClr val="000000"/>
                </a:solidFill>
                <a:latin typeface="Garamond"/>
              </a:defRPr>
            </a:pPr>
            <a:r>
              <a:rPr lang="en-US" altLang="zh-TW" sz="2000" dirty="0"/>
              <a:t>Firms rent computing infrastructure (servers, storage, networking) instead of owning hardware.</a:t>
            </a:r>
          </a:p>
          <a:p>
            <a:pPr lvl="1">
              <a:defRPr sz="2000">
                <a:solidFill>
                  <a:srgbClr val="000000"/>
                </a:solidFill>
                <a:latin typeface="Garamond"/>
              </a:defRPr>
            </a:pPr>
            <a:r>
              <a:rPr lang="en-US" altLang="zh-TW" sz="2000" i="1" dirty="0"/>
              <a:t>e.g., Amazon Web Services (AWS).</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Platform as a Service (PaaS): </a:t>
            </a:r>
          </a:p>
          <a:p>
            <a:pPr lvl="1">
              <a:defRPr sz="2000">
                <a:solidFill>
                  <a:srgbClr val="000000"/>
                </a:solidFill>
                <a:latin typeface="Garamond"/>
              </a:defRPr>
            </a:pPr>
            <a:r>
              <a:rPr lang="en-US" altLang="zh-TW" sz="2000" dirty="0"/>
              <a:t>Providers supply infrastructure and development tools for building and testing applications.</a:t>
            </a:r>
          </a:p>
          <a:p>
            <a:pPr lvl="1">
              <a:defRPr sz="2000">
                <a:solidFill>
                  <a:srgbClr val="000000"/>
                </a:solidFill>
                <a:latin typeface="Garamond"/>
              </a:defRPr>
            </a:pPr>
            <a:r>
              <a:rPr lang="en-US" altLang="zh-TW" sz="2000" i="1" dirty="0"/>
              <a:t>e.g., Microsoft Azure, Salesforce Platform.</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Software as a Service (SaaS): </a:t>
            </a:r>
          </a:p>
          <a:p>
            <a:pPr lvl="1">
              <a:defRPr sz="2000">
                <a:solidFill>
                  <a:srgbClr val="000000"/>
                </a:solidFill>
                <a:latin typeface="Garamond"/>
              </a:defRPr>
            </a:pPr>
            <a:r>
              <a:rPr lang="en-US" altLang="zh-TW" sz="2000" dirty="0"/>
              <a:t>Users access fully managed applications over the Internet.</a:t>
            </a:r>
          </a:p>
          <a:p>
            <a:pPr lvl="1">
              <a:defRPr sz="2000">
                <a:solidFill>
                  <a:srgbClr val="000000"/>
                </a:solidFill>
                <a:latin typeface="Garamond"/>
              </a:defRPr>
            </a:pPr>
            <a:r>
              <a:rPr lang="en-US" altLang="zh-TW" sz="2000" i="1" dirty="0"/>
              <a:t>e.g., Google Workspace, Microsoft 365, Salesforce CRM.</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C6DEA940-2DA9-0D1C-EFDE-1B9ECA9632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ECDFDD-BF28-1536-B094-FA2060C8746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Cloud Services</a:t>
            </a:r>
          </a:p>
        </p:txBody>
      </p:sp>
      <p:sp>
        <p:nvSpPr>
          <p:cNvPr id="5" name="Rectangle 4">
            <a:extLst>
              <a:ext uri="{FF2B5EF4-FFF2-40B4-BE49-F238E27FC236}">
                <a16:creationId xmlns:a16="http://schemas.microsoft.com/office/drawing/2014/main" id="{8AA2625D-E4A7-F6C3-92B0-D5A5BF49D03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9048F8-1B6E-DB8A-0424-B94D4C3F5F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E0B41CD-5357-F78F-1C9E-EAC70F0115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53256" name="Picture 8" descr="IaaS, PaaS &amp; SaaS: Everything You Need To Know | IR">
            <a:extLst>
              <a:ext uri="{FF2B5EF4-FFF2-40B4-BE49-F238E27FC236}">
                <a16:creationId xmlns:a16="http://schemas.microsoft.com/office/drawing/2014/main" id="{F4278C65-9CD1-3D1E-315F-A62D6D1BC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84" y="2012623"/>
            <a:ext cx="493691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76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256"/>
                                        </p:tgtEl>
                                        <p:attrNameLst>
                                          <p:attrName>style.visibility</p:attrName>
                                        </p:attrNameLst>
                                      </p:cBhvr>
                                      <p:to>
                                        <p:strVal val="visible"/>
                                      </p:to>
                                    </p:set>
                                    <p:animEffect transition="in" filter="fade">
                                      <p:cBhvr>
                                        <p:cTn id="7" dur="500"/>
                                        <p:tgtEl>
                                          <p:spTgt spid="5325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5D29A-F673-ED3F-1D7E-09FBFAFAE1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4FE2C-C271-C365-CD70-98E8918BFEC0}"/>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Advantages:</a:t>
            </a:r>
          </a:p>
          <a:p>
            <a:pPr lvl="1">
              <a:defRPr sz="2000">
                <a:solidFill>
                  <a:srgbClr val="000000"/>
                </a:solidFill>
                <a:latin typeface="Garamond"/>
              </a:defRPr>
            </a:pPr>
            <a:r>
              <a:rPr lang="en-US" altLang="zh-TW" sz="2000" dirty="0"/>
              <a:t>Elastic scalability: Instantly scale computing resources up or down.</a:t>
            </a:r>
          </a:p>
          <a:p>
            <a:pPr lvl="1">
              <a:defRPr sz="2000">
                <a:solidFill>
                  <a:srgbClr val="000000"/>
                </a:solidFill>
                <a:latin typeface="Garamond"/>
              </a:defRPr>
            </a:pPr>
            <a:r>
              <a:rPr lang="en-US" altLang="zh-TW" sz="2000" dirty="0"/>
              <a:t>Cost efficiency: Pay-for-use pricing and economies of scale.</a:t>
            </a:r>
          </a:p>
          <a:p>
            <a:pPr lvl="1">
              <a:defRPr sz="2000">
                <a:solidFill>
                  <a:srgbClr val="000000"/>
                </a:solidFill>
                <a:latin typeface="Garamond"/>
              </a:defRPr>
            </a:pPr>
            <a:r>
              <a:rPr lang="en-US" altLang="zh-TW" sz="2000" dirty="0"/>
              <a:t> Operational outsourcing: Providers handle infrastructure maintenance.</a:t>
            </a:r>
          </a:p>
          <a:p>
            <a:pPr lvl="1">
              <a:defRPr sz="2000">
                <a:solidFill>
                  <a:srgbClr val="000000"/>
                </a:solidFill>
                <a:latin typeface="Garamond"/>
              </a:defRPr>
            </a:pPr>
            <a:r>
              <a:rPr lang="en-US" altLang="zh-TW" sz="2000" dirty="0"/>
              <a:t>Accessibility: Enterprise-grade tools available to firms of all sizes.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Challenges:</a:t>
            </a:r>
          </a:p>
          <a:p>
            <a:pPr lvl="1">
              <a:defRPr sz="2000">
                <a:solidFill>
                  <a:srgbClr val="000000"/>
                </a:solidFill>
                <a:latin typeface="Garamond"/>
              </a:defRPr>
            </a:pPr>
            <a:r>
              <a:rPr lang="en-US" altLang="zh-TW" sz="2000" dirty="0"/>
              <a:t>Data control: Sensitive information resides with external providers.</a:t>
            </a:r>
          </a:p>
          <a:p>
            <a:pPr lvl="1">
              <a:defRPr sz="2000">
                <a:solidFill>
                  <a:srgbClr val="000000"/>
                </a:solidFill>
                <a:latin typeface="Garamond"/>
              </a:defRPr>
            </a:pPr>
            <a:r>
              <a:rPr lang="en-US" altLang="zh-TW" sz="2000" dirty="0"/>
              <a:t>Security and reliability: Outages or breaches can halt operations.</a:t>
            </a:r>
          </a:p>
          <a:p>
            <a:pPr lvl="1">
              <a:defRPr sz="2000">
                <a:solidFill>
                  <a:srgbClr val="000000"/>
                </a:solidFill>
                <a:latin typeface="Garamond"/>
              </a:defRPr>
            </a:pPr>
            <a:r>
              <a:rPr lang="en-US" altLang="zh-TW" sz="2000" dirty="0"/>
              <a:t>Cost unpredictability: Usage spikes may create unexpected expenses.</a:t>
            </a:r>
          </a:p>
          <a:p>
            <a:pPr lvl="1">
              <a:defRPr sz="2000">
                <a:solidFill>
                  <a:srgbClr val="000000"/>
                </a:solidFill>
                <a:latin typeface="Garamond"/>
              </a:defRPr>
            </a:pPr>
            <a:r>
              <a:rPr lang="en-US" altLang="zh-TW" sz="2000" dirty="0"/>
              <a:t>Vendor lock-in: Switching providers can be difficult and costly.</a:t>
            </a:r>
          </a:p>
          <a:p>
            <a:pPr lvl="1">
              <a:defRPr sz="2000">
                <a:solidFill>
                  <a:srgbClr val="000000"/>
                </a:solidFill>
                <a:latin typeface="Garamond"/>
              </a:defRPr>
            </a:pPr>
            <a:r>
              <a:rPr lang="en-US" altLang="zh-TW" sz="2000" dirty="0"/>
              <a:t>Integration complexity: Legacy systems may require redevelopment.</a:t>
            </a: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12B74BA-2A30-9817-A286-D7E1BC3708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73EF5C-05CD-47B9-6972-5800D9B6734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Advantages and Challenges of Cloud Computing</a:t>
            </a:r>
          </a:p>
        </p:txBody>
      </p:sp>
      <p:sp>
        <p:nvSpPr>
          <p:cNvPr id="5" name="Rectangle 4">
            <a:extLst>
              <a:ext uri="{FF2B5EF4-FFF2-40B4-BE49-F238E27FC236}">
                <a16:creationId xmlns:a16="http://schemas.microsoft.com/office/drawing/2014/main" id="{F506AE81-37F2-1C90-22E5-71FE415738D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81927C-9D6C-BEE7-2B37-7D63F8E03B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8C2C29-5C14-81B3-AA0B-AB5B9C259C7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60014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62A58-F229-1059-4C4D-4B4787E9F6B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5BFBF-A15D-C4DD-AE79-B604BCBB9C9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Many large firms adopt a hybrid model, keeping sensitive workloads on private servers while using public clouds for less critical tasks.</a:t>
            </a:r>
          </a:p>
          <a:p>
            <a:pPr lvl="1">
              <a:defRPr sz="2000">
                <a:solidFill>
                  <a:srgbClr val="000000"/>
                </a:solidFill>
                <a:latin typeface="Garamond"/>
              </a:defRPr>
            </a:pPr>
            <a:r>
              <a:rPr lang="en-US" altLang="zh-TW" sz="2000" dirty="0"/>
              <a:t>This approach balances security, performance, and cost.</a:t>
            </a:r>
          </a:p>
          <a:p>
            <a:pPr lvl="1">
              <a:defRPr sz="2000">
                <a:solidFill>
                  <a:srgbClr val="000000"/>
                </a:solidFill>
                <a:latin typeface="Garamond"/>
              </a:defRPr>
            </a:pPr>
            <a:r>
              <a:rPr lang="en-US" altLang="zh-TW" sz="2000" dirty="0"/>
              <a:t>On-demand computing allows firms to provision resources instantly and pay only for what they use.</a:t>
            </a:r>
          </a:p>
          <a:p>
            <a:pPr lvl="1">
              <a:defRPr sz="2000">
                <a:solidFill>
                  <a:srgbClr val="000000"/>
                </a:solidFill>
                <a:latin typeface="Garamond"/>
              </a:defRPr>
            </a:pPr>
            <a:r>
              <a:rPr lang="en-US" altLang="zh-TW" sz="2000" dirty="0"/>
              <a:t>Hybrid architectures are increasingly common among mid-sized and large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Major providers such as AWS, Microsoft Azure, Google Cloud Platform, and Salesforce offer integrated AI services.</a:t>
            </a:r>
          </a:p>
          <a:p>
            <a:pPr lvl="1">
              <a:defRPr sz="2000">
                <a:solidFill>
                  <a:srgbClr val="000000"/>
                </a:solidFill>
                <a:latin typeface="Garamond"/>
              </a:defRPr>
            </a:pPr>
            <a:r>
              <a:rPr lang="en-US" altLang="zh-TW" sz="2000" dirty="0"/>
              <a:t>These include tools for natural-language processing, image recognition, and predictive analytics delivered through the cloud.</a:t>
            </a:r>
          </a:p>
          <a:p>
            <a:pPr lvl="1">
              <a:defRPr sz="2000">
                <a:solidFill>
                  <a:srgbClr val="000000"/>
                </a:solidFill>
                <a:latin typeface="Garamond"/>
              </a:defRPr>
            </a:pPr>
            <a:r>
              <a:rPr lang="en-US" altLang="zh-TW" sz="2000" dirty="0"/>
              <a:t>Cloud-based AI lowers the barrier to entry for machine learning by providing scalable computing power and pretrained models.</a:t>
            </a:r>
          </a:p>
        </p:txBody>
      </p:sp>
      <p:sp>
        <p:nvSpPr>
          <p:cNvPr id="4" name="Rectangle 3">
            <a:extLst>
              <a:ext uri="{FF2B5EF4-FFF2-40B4-BE49-F238E27FC236}">
                <a16:creationId xmlns:a16="http://schemas.microsoft.com/office/drawing/2014/main" id="{2E1BF362-1748-3ABE-6625-4FF90335B5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8C0D6-3BEE-6FF8-9159-6BA96B09085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Hybrid Cloud and On-Demand Computing</a:t>
            </a:r>
          </a:p>
        </p:txBody>
      </p:sp>
      <p:sp>
        <p:nvSpPr>
          <p:cNvPr id="5" name="Rectangle 4">
            <a:extLst>
              <a:ext uri="{FF2B5EF4-FFF2-40B4-BE49-F238E27FC236}">
                <a16:creationId xmlns:a16="http://schemas.microsoft.com/office/drawing/2014/main" id="{CF7E5033-8039-A22D-B1EE-12E5F15D2C7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438F0-11F5-926C-D1A5-7877804D296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522B41-211B-58FB-D1A5-75CDA2D6B94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3765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ABE82-1204-7A60-8A0C-752B9B1D4B7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E373D9-65A4-B945-1AAB-F5AD70D5A5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B3222-C31F-A415-04C6-C17DB4526FC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400" dirty="0">
                <a:solidFill>
                  <a:schemeClr val="bg1"/>
                </a:solidFill>
              </a:rPr>
              <a:t>Accenture (2022, October 18).</a:t>
            </a:r>
            <a:r>
              <a:rPr lang="en-US" sz="2400" i="1" dirty="0">
                <a:solidFill>
                  <a:schemeClr val="bg1"/>
                </a:solidFill>
              </a:rPr>
              <a:t> What is Edge Computing? </a:t>
            </a:r>
            <a:r>
              <a:rPr lang="en-US" sz="2400" dirty="0">
                <a:solidFill>
                  <a:schemeClr val="bg1"/>
                </a:solidFill>
              </a:rPr>
              <a:t>[Video]. YouTube.</a:t>
            </a:r>
            <a:br>
              <a:rPr lang="en-US" sz="2400" dirty="0">
                <a:solidFill>
                  <a:schemeClr val="bg1"/>
                </a:solidFill>
              </a:rPr>
            </a:br>
            <a:r>
              <a:rPr lang="en-US" sz="2400" dirty="0">
                <a:solidFill>
                  <a:schemeClr val="bg1"/>
                </a:solidFill>
              </a:rPr>
              <a:t>  https://youtu.be/WMvb9LLXzUs?si=-44kOZLrcatKb_NL</a:t>
            </a:r>
            <a:endParaRPr lang="en-US" sz="2000" dirty="0">
              <a:solidFill>
                <a:schemeClr val="bg1"/>
              </a:solidFill>
            </a:endParaRPr>
          </a:p>
        </p:txBody>
      </p:sp>
      <p:sp>
        <p:nvSpPr>
          <p:cNvPr id="5" name="Rectangle 4">
            <a:extLst>
              <a:ext uri="{FF2B5EF4-FFF2-40B4-BE49-F238E27FC236}">
                <a16:creationId xmlns:a16="http://schemas.microsoft.com/office/drawing/2014/main" id="{792D1375-2313-FE6D-2E6D-726CEFEC75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3CF6068-A615-27C0-2461-0095010F9F6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454B891-B47F-3D34-8A15-9129F5B061D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8" name="Online Media 7" title="What is Edge Computing?">
            <a:hlinkClick r:id="" action="ppaction://media"/>
            <a:extLst>
              <a:ext uri="{FF2B5EF4-FFF2-40B4-BE49-F238E27FC236}">
                <a16:creationId xmlns:a16="http://schemas.microsoft.com/office/drawing/2014/main" id="{80143732-6573-9677-3307-3E7A72F83F9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055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9FC5-1FA2-033B-6CAC-71CB5914B4C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1A203-F49A-75C5-AD30-EB5F22EFA81A}"/>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Edge computing processes data closer to its source instead of sending everything to distant data centers.</a:t>
            </a:r>
          </a:p>
          <a:p>
            <a:pPr lvl="1">
              <a:defRPr sz="2000">
                <a:solidFill>
                  <a:srgbClr val="000000"/>
                </a:solidFill>
                <a:latin typeface="Garamond"/>
              </a:defRPr>
            </a:pPr>
            <a:r>
              <a:rPr lang="en-US" altLang="zh-TW" sz="2000" dirty="0"/>
              <a:t>This approach reduces network delays and bandwidth costs.</a:t>
            </a:r>
          </a:p>
          <a:p>
            <a:pPr lvl="1">
              <a:defRPr sz="2000">
                <a:solidFill>
                  <a:srgbClr val="000000"/>
                </a:solidFill>
                <a:latin typeface="Garamond"/>
              </a:defRPr>
            </a:pPr>
            <a:r>
              <a:rPr lang="en-US" altLang="zh-TW" sz="2000" dirty="0"/>
              <a:t>It is especially valuable for IoT applications, where sensors or devices generate large volumes of data.</a:t>
            </a:r>
          </a:p>
          <a:p>
            <a:pPr lvl="1">
              <a:defRPr sz="2000">
                <a:solidFill>
                  <a:srgbClr val="000000"/>
                </a:solidFill>
                <a:latin typeface="Garamond"/>
              </a:defRPr>
            </a:pPr>
            <a:r>
              <a:rPr lang="en-US" altLang="zh-TW" sz="2000" dirty="0"/>
              <a:t>Examples include oil rig sensors and autonomous vehicles that require real-time data processing.</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Benefits of Edge Computing</a:t>
            </a:r>
          </a:p>
          <a:p>
            <a:pPr lvl="1">
              <a:defRPr sz="2000">
                <a:solidFill>
                  <a:srgbClr val="000000"/>
                </a:solidFill>
                <a:latin typeface="Garamond"/>
              </a:defRPr>
            </a:pPr>
            <a:r>
              <a:rPr lang="en-US" altLang="zh-TW" sz="2000" dirty="0"/>
              <a:t>Reduced Latency: Processing near the data source speeds response times for time-sensitive applications.</a:t>
            </a:r>
          </a:p>
          <a:p>
            <a:pPr lvl="1">
              <a:defRPr sz="2000">
                <a:solidFill>
                  <a:srgbClr val="000000"/>
                </a:solidFill>
                <a:latin typeface="Garamond"/>
              </a:defRPr>
            </a:pPr>
            <a:r>
              <a:rPr lang="en-US" altLang="zh-TW" sz="2000" dirty="0"/>
              <a:t>Lower Network Load: Only essential data are transmitted to the central cloud.</a:t>
            </a:r>
          </a:p>
          <a:p>
            <a:pPr lvl="1">
              <a:defRPr sz="2000">
                <a:solidFill>
                  <a:srgbClr val="000000"/>
                </a:solidFill>
                <a:latin typeface="Garamond"/>
              </a:defRPr>
            </a:pPr>
            <a:r>
              <a:rPr lang="en-US" altLang="zh-TW" sz="2000" dirty="0"/>
              <a:t>Improved Reliability: Local systems can continue operating even if cloud connectivity is interrupted.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After examining how infrastructure technologies evolved, we now shift to the managerial question: How should firms govern and invest in these technologies?</a:t>
            </a:r>
          </a:p>
        </p:txBody>
      </p:sp>
      <p:sp>
        <p:nvSpPr>
          <p:cNvPr id="4" name="Rectangle 3">
            <a:extLst>
              <a:ext uri="{FF2B5EF4-FFF2-40B4-BE49-F238E27FC236}">
                <a16:creationId xmlns:a16="http://schemas.microsoft.com/office/drawing/2014/main" id="{7F96993A-7661-1DE8-4792-DE27DF42232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93085-C994-4771-6BB2-51437631E72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Edge Computing</a:t>
            </a:r>
          </a:p>
        </p:txBody>
      </p:sp>
      <p:sp>
        <p:nvSpPr>
          <p:cNvPr id="5" name="Rectangle 4">
            <a:extLst>
              <a:ext uri="{FF2B5EF4-FFF2-40B4-BE49-F238E27FC236}">
                <a16:creationId xmlns:a16="http://schemas.microsoft.com/office/drawing/2014/main" id="{99FB65ED-658F-28A8-E9B0-F03D96771F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4925583-8474-4653-62B2-A716F1AB161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9943E7-0643-1464-91FF-833F7460D7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837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839FE-AF52-1D8B-ECFE-0C08B7B37D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EA0E4F-ECCC-E8C0-7A25-7EA26B00CFE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9E7AEB-AC67-46DA-B7CF-BBADCA4F44F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ASML (2024, December 19). </a:t>
            </a:r>
            <a:r>
              <a:rPr lang="en-US" sz="2400" i="1" dirty="0">
                <a:solidFill>
                  <a:schemeClr val="bg1"/>
                </a:solidFill>
              </a:rPr>
              <a:t>What is Moore’s Law? Is it still relevant? Episode 3 | ASML</a:t>
            </a:r>
            <a:br>
              <a:rPr lang="en-US" sz="2400" i="1" dirty="0">
                <a:solidFill>
                  <a:schemeClr val="bg1"/>
                </a:solidFill>
              </a:rPr>
            </a:br>
            <a:r>
              <a:rPr lang="en-US" sz="2400" i="1" dirty="0">
                <a:solidFill>
                  <a:schemeClr val="bg1"/>
                </a:solidFill>
              </a:rPr>
              <a:t>  </a:t>
            </a:r>
            <a:r>
              <a:rPr lang="en-US" sz="2400" i="1" dirty="0" err="1">
                <a:solidFill>
                  <a:schemeClr val="bg1"/>
                </a:solidFill>
              </a:rPr>
              <a:t>Nanoland</a:t>
            </a:r>
            <a:r>
              <a:rPr lang="en-US" sz="2400" i="1" dirty="0">
                <a:solidFill>
                  <a:schemeClr val="bg1"/>
                </a:solidFill>
              </a:rPr>
              <a:t> </a:t>
            </a:r>
            <a:r>
              <a:rPr lang="en-US" sz="2400" dirty="0">
                <a:solidFill>
                  <a:schemeClr val="bg1"/>
                </a:solidFill>
              </a:rPr>
              <a:t>[Video]. YouTube. https://youtu.be/C7BCCrCoU3A?si=drqVDN87wMa2L7Vs</a:t>
            </a:r>
          </a:p>
        </p:txBody>
      </p:sp>
      <p:sp>
        <p:nvSpPr>
          <p:cNvPr id="5" name="Rectangle 4">
            <a:extLst>
              <a:ext uri="{FF2B5EF4-FFF2-40B4-BE49-F238E27FC236}">
                <a16:creationId xmlns:a16="http://schemas.microsoft.com/office/drawing/2014/main" id="{3BC143D6-5EB4-BB64-2BB8-7C0925B9AF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5D5CCC-1291-9C0A-7793-AE0E27966A1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17C0E77-0568-9617-312D-3D572B1B848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pic>
        <p:nvPicPr>
          <p:cNvPr id="3" name="Online Media 2" title="What is Moore’s Law? Is it still relevant? Episode 3 | ASML Nanoland">
            <a:hlinkClick r:id="" action="ppaction://media"/>
            <a:extLst>
              <a:ext uri="{FF2B5EF4-FFF2-40B4-BE49-F238E27FC236}">
                <a16:creationId xmlns:a16="http://schemas.microsoft.com/office/drawing/2014/main" id="{4F561B92-E145-2AFB-146E-ABD289F8950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365043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B993BEBD-0F9C-00A8-7238-F534562E6F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E75226-9575-4DAE-C2A8-A1FF4706C8F4}"/>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Infrastructure Management</a:t>
            </a:r>
            <a:endParaRPr sz="4400" dirty="0">
              <a:solidFill>
                <a:schemeClr val="bg1"/>
              </a:solidFill>
            </a:endParaRPr>
          </a:p>
        </p:txBody>
      </p:sp>
    </p:spTree>
    <p:extLst>
      <p:ext uri="{BB962C8B-B14F-4D97-AF65-F5344CB8AC3E}">
        <p14:creationId xmlns:p14="http://schemas.microsoft.com/office/powerpoint/2010/main" val="115137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D436-D2F4-8CA1-7CB7-211F618D89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E4494F-6594-E46D-EF60-8D2F6C34F1D9}"/>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Building and managing a coherent IT infrastructure presents ongoing challenges for every organization.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navigate technological change, governance and management decisions, and infrastructure investment strategies.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determine how efficiently and securely a company operates in an increasingly digital environment.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firms expand, they often outgrow their existing IT infrastructure, and when they contract, they may retain excess capacity.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 How can firms remain flexible when infrastructure investments are often fixed costs?</a:t>
            </a:r>
          </a:p>
        </p:txBody>
      </p:sp>
      <p:sp>
        <p:nvSpPr>
          <p:cNvPr id="4" name="Rectangle 3">
            <a:extLst>
              <a:ext uri="{FF2B5EF4-FFF2-40B4-BE49-F238E27FC236}">
                <a16:creationId xmlns:a16="http://schemas.microsoft.com/office/drawing/2014/main" id="{B079D4B8-19EA-C1C3-65D3-F26592E3A5D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1893F4-E003-FD39-DBAE-8C1AA6A298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Managing Modern IT Infrastructure</a:t>
            </a:r>
          </a:p>
        </p:txBody>
      </p:sp>
      <p:sp>
        <p:nvSpPr>
          <p:cNvPr id="5" name="Rectangle 4">
            <a:extLst>
              <a:ext uri="{FF2B5EF4-FFF2-40B4-BE49-F238E27FC236}">
                <a16:creationId xmlns:a16="http://schemas.microsoft.com/office/drawing/2014/main" id="{97546DE9-DC03-19DD-35EE-63A17CE80F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75D483D-655F-DA3A-D457-A586D78607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FD9387-E659-D8FD-58CC-D896782F9BE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9868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51BA4-173A-74AC-3430-C468DCA31F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DC033-B9D2-6517-0BDE-14C475BB1911}"/>
              </a:ext>
            </a:extLst>
          </p:cNvPr>
          <p:cNvSpPr>
            <a:spLocks noGrp="1"/>
          </p:cNvSpPr>
          <p:nvPr>
            <p:ph idx="1"/>
          </p:nvPr>
        </p:nvSpPr>
        <p:spPr>
          <a:xfrm>
            <a:off x="3808429" y="1300900"/>
            <a:ext cx="7838625" cy="5202528"/>
          </a:xfrm>
        </p:spPr>
        <p:txBody>
          <a:bodyPr>
            <a:normAutofit/>
          </a:bodyPr>
          <a:lstStyle/>
          <a:p>
            <a:pPr>
              <a:defRPr sz="2000">
                <a:solidFill>
                  <a:srgbClr val="000000"/>
                </a:solidFill>
                <a:latin typeface="Garamond"/>
              </a:defRPr>
            </a:pPr>
            <a:r>
              <a:rPr lang="en-US" altLang="zh-TW" sz="2400" dirty="0"/>
              <a:t>Scalability refers to the ability to expand systems to accommodate more users or applications.</a:t>
            </a:r>
          </a:p>
          <a:p>
            <a:pPr lvl="1">
              <a:defRPr sz="2000">
                <a:solidFill>
                  <a:srgbClr val="000000"/>
                </a:solidFill>
                <a:latin typeface="Garamond"/>
              </a:defRPr>
            </a:pPr>
            <a:r>
              <a:rPr lang="en-US" altLang="zh-TW" sz="2000" dirty="0"/>
              <a:t>Designing and maintaining scalable IT infrastructure helps firms manage fluctuations effectively.</a:t>
            </a:r>
          </a:p>
          <a:p>
            <a:pPr lvl="1">
              <a:defRPr sz="2000">
                <a:solidFill>
                  <a:srgbClr val="000000"/>
                </a:solidFill>
                <a:latin typeface="Garamond"/>
              </a:defRPr>
            </a:pPr>
            <a:r>
              <a:rPr lang="en-US" altLang="zh-TW" sz="2000" dirty="0"/>
              <a:t>It ensures systems can handle growth from new applications, mergers, and increased business volume.</a:t>
            </a:r>
          </a:p>
          <a:p>
            <a:pPr lvl="1">
              <a:defRPr sz="2000">
                <a:solidFill>
                  <a:srgbClr val="000000"/>
                </a:solidFill>
                <a:latin typeface="Garamond"/>
              </a:defRPr>
            </a:pPr>
            <a:r>
              <a:rPr lang="en-US" altLang="zh-TW" sz="2000" dirty="0"/>
              <a:t>Poor scalability can lead to performance failures or underutilized systems.</a:t>
            </a:r>
          </a:p>
          <a:p>
            <a:pPr lvl="1">
              <a:defRPr sz="2000">
                <a:solidFill>
                  <a:srgbClr val="000000"/>
                </a:solidFill>
                <a:latin typeface="Garamond"/>
              </a:defRPr>
            </a:pPr>
            <a:r>
              <a:rPr lang="en-US" altLang="zh-TW" sz="2000" dirty="0"/>
              <a:t>Infrastructure planning must anticipate future capacity needs and align them with strategic goals.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Horizontal vs. Vertical Scalability.</a:t>
            </a:r>
          </a:p>
          <a:p>
            <a:pPr lvl="3">
              <a:defRPr sz="2000">
                <a:solidFill>
                  <a:srgbClr val="000000"/>
                </a:solidFill>
                <a:latin typeface="Garamond"/>
              </a:defRPr>
            </a:pPr>
            <a:endParaRPr lang="en-US" altLang="zh-TW" sz="900" dirty="0"/>
          </a:p>
        </p:txBody>
      </p:sp>
      <p:sp>
        <p:nvSpPr>
          <p:cNvPr id="4" name="Rectangle 3">
            <a:extLst>
              <a:ext uri="{FF2B5EF4-FFF2-40B4-BE49-F238E27FC236}">
                <a16:creationId xmlns:a16="http://schemas.microsoft.com/office/drawing/2014/main" id="{02BE56BF-CE5B-3D89-9723-2232C73ED2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BBF8B-5E1F-A82B-592A-6455585BC5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58B303E4-21D4-5528-B663-A9B92374F09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6BA0BB-49B8-744E-168A-30C1709CDB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D3C6BA-F6FC-4149-15A3-2BDA162A204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1026" name="Picture 2" descr="How to Build a Scalable Website: Planning for Growth | Orbit Media Studios">
            <a:extLst>
              <a:ext uri="{FF2B5EF4-FFF2-40B4-BE49-F238E27FC236}">
                <a16:creationId xmlns:a16="http://schemas.microsoft.com/office/drawing/2014/main" id="{2D8A73EA-5395-9B25-23C3-18D509FF73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81" t="22182" r="51443" b="16787"/>
          <a:stretch/>
        </p:blipFill>
        <p:spPr bwMode="auto">
          <a:xfrm>
            <a:off x="541762" y="1244338"/>
            <a:ext cx="3200400" cy="27221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 Scalable Website: Planning for Growth | Orbit Media Studios">
            <a:extLst>
              <a:ext uri="{FF2B5EF4-FFF2-40B4-BE49-F238E27FC236}">
                <a16:creationId xmlns:a16="http://schemas.microsoft.com/office/drawing/2014/main" id="{084C3BF0-0939-7842-0314-D7C725595D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887" t="28900" r="11238" b="14932"/>
          <a:stretch/>
        </p:blipFill>
        <p:spPr bwMode="auto">
          <a:xfrm>
            <a:off x="541762" y="3902164"/>
            <a:ext cx="3200400" cy="2505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06103-CF55-E17C-7179-468C0142A2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E3F0C-BA42-DC53-DD0F-8358E70006EC}"/>
              </a:ext>
            </a:extLst>
          </p:cNvPr>
          <p:cNvSpPr>
            <a:spLocks noGrp="1"/>
          </p:cNvSpPr>
          <p:nvPr>
            <p:ph idx="1"/>
          </p:nvPr>
        </p:nvSpPr>
        <p:spPr>
          <a:xfrm>
            <a:off x="5772667" y="1300900"/>
            <a:ext cx="5874388" cy="5202528"/>
          </a:xfrm>
        </p:spPr>
        <p:txBody>
          <a:bodyPr>
            <a:normAutofit/>
          </a:bodyPr>
          <a:lstStyle/>
          <a:p>
            <a:pPr>
              <a:defRPr sz="2000">
                <a:solidFill>
                  <a:srgbClr val="000000"/>
                </a:solidFill>
                <a:latin typeface="Garamond"/>
              </a:defRPr>
            </a:pPr>
            <a:r>
              <a:rPr lang="en-US" altLang="zh-TW" sz="2400" dirty="0"/>
              <a:t>Firms adopting mobile and cloud computing must develop new tools and policies for security, tracking, and performance.</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Mobile Device Management (MDM) software helps monitor and secure devices used across multiple operating systems and carriers.</a:t>
            </a:r>
          </a:p>
          <a:p>
            <a:pPr lvl="1">
              <a:defRPr sz="2000">
                <a:solidFill>
                  <a:srgbClr val="000000"/>
                </a:solidFill>
                <a:latin typeface="Garamond"/>
              </a:defRPr>
            </a:pPr>
            <a:r>
              <a:rPr lang="en-US" altLang="zh-TW" sz="2000" dirty="0"/>
              <a:t>MDM systems can update applications, back up data, and remove information from lost or stolen devices.</a:t>
            </a:r>
          </a:p>
          <a:p>
            <a:pPr lvl="3">
              <a:defRPr sz="2000">
                <a:solidFill>
                  <a:srgbClr val="000000"/>
                </a:solidFill>
                <a:latin typeface="Garamond"/>
              </a:defRPr>
            </a:pPr>
            <a:endParaRPr lang="en-US" altLang="zh-TW" sz="900" dirty="0"/>
          </a:p>
        </p:txBody>
      </p:sp>
      <p:sp>
        <p:nvSpPr>
          <p:cNvPr id="4" name="Rectangle 3">
            <a:extLst>
              <a:ext uri="{FF2B5EF4-FFF2-40B4-BE49-F238E27FC236}">
                <a16:creationId xmlns:a16="http://schemas.microsoft.com/office/drawing/2014/main" id="{CA1F82DB-B44C-D1DB-5D67-715A8892314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1BDEB-DF80-8811-50A7-08136A3D55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0387FB83-1ACD-DABC-C282-69A7697C4C6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AD386E-6BC1-FACE-995B-00EE68EE057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AC8A27-B41A-FA3E-FEB3-13A6C0A13B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pic>
        <p:nvPicPr>
          <p:cNvPr id="2052" name="Picture 4" descr="MDM service - What is it and how do you use it?">
            <a:extLst>
              <a:ext uri="{FF2B5EF4-FFF2-40B4-BE49-F238E27FC236}">
                <a16:creationId xmlns:a16="http://schemas.microsoft.com/office/drawing/2014/main" id="{DF89A061-986D-51A9-067A-2A2905A4D2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3" r="1352"/>
          <a:stretch/>
        </p:blipFill>
        <p:spPr bwMode="auto">
          <a:xfrm>
            <a:off x="541770" y="2301964"/>
            <a:ext cx="514009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50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DF32-5CEF-5674-9EE5-3131FCE7D90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604AF-8F54-0A67-0FE1-4A7B3805243E}"/>
              </a:ext>
            </a:extLst>
          </p:cNvPr>
          <p:cNvSpPr>
            <a:spLocks noGrp="1"/>
          </p:cNvSpPr>
          <p:nvPr>
            <p:ph idx="1"/>
          </p:nvPr>
        </p:nvSpPr>
        <p:spPr>
          <a:xfrm>
            <a:off x="6372225" y="1300900"/>
            <a:ext cx="5274829" cy="5202528"/>
          </a:xfrm>
        </p:spPr>
        <p:txBody>
          <a:bodyPr>
            <a:normAutofit/>
          </a:bodyPr>
          <a:lstStyle/>
          <a:p>
            <a:pPr>
              <a:defRPr sz="2000">
                <a:solidFill>
                  <a:srgbClr val="000000"/>
                </a:solidFill>
                <a:latin typeface="Garamond"/>
              </a:defRPr>
            </a:pPr>
            <a:r>
              <a:rPr lang="en-US" altLang="zh-TW" sz="2400" dirty="0"/>
              <a:t>Firms using cloud services must establish clear contractual agreements with vendors.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Define availability standards, response times, and security requirements for critical applications.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Business management must determine acceptable performance benchmarks for outsourced infrastructure.</a:t>
            </a:r>
          </a:p>
        </p:txBody>
      </p:sp>
      <p:sp>
        <p:nvSpPr>
          <p:cNvPr id="4" name="Rectangle 3">
            <a:extLst>
              <a:ext uri="{FF2B5EF4-FFF2-40B4-BE49-F238E27FC236}">
                <a16:creationId xmlns:a16="http://schemas.microsoft.com/office/drawing/2014/main" id="{79C0BA02-BFBC-B170-0AE3-1CA18CF30D1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A134B-3142-FF00-28C9-14D7D11337E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Dealing with Platform and Infrastructure Change</a:t>
            </a:r>
          </a:p>
        </p:txBody>
      </p:sp>
      <p:sp>
        <p:nvSpPr>
          <p:cNvPr id="5" name="Rectangle 4">
            <a:extLst>
              <a:ext uri="{FF2B5EF4-FFF2-40B4-BE49-F238E27FC236}">
                <a16:creationId xmlns:a16="http://schemas.microsoft.com/office/drawing/2014/main" id="{BE362597-F8E5-A77A-F674-AB674C14C93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5B4664-312C-4D61-15D5-6AA4444EC2E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4BE763-9D2F-B8B7-6145-1E7D75B14B0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2056" name="Picture 8">
            <a:extLst>
              <a:ext uri="{FF2B5EF4-FFF2-40B4-BE49-F238E27FC236}">
                <a16:creationId xmlns:a16="http://schemas.microsoft.com/office/drawing/2014/main" id="{D4E36BF2-6F2D-7AEC-2877-AAF12F2F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2073364"/>
            <a:ext cx="5744451"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76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41B94-DF70-8847-2801-0F0D5BBEAC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FD83F3-B101-6FA8-2A82-D14D577174C6}"/>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Central question in IT management: Who controls and governs the firm’s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governance defines how responsibilities are distributed between central IT management and individual business units.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governance issues include decision authority, cost allocation, and alignment with business objectives.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decide whether IT decisions should be centrally managed or distributed among departments.</a:t>
            </a:r>
          </a:p>
          <a:p>
            <a:pPr lvl="1">
              <a:defRPr sz="2000">
                <a:solidFill>
                  <a:srgbClr val="000000"/>
                </a:solidFill>
                <a:latin typeface="Garamond"/>
              </a:defRPr>
            </a:pPr>
            <a:r>
              <a:rPr lang="en-US" altLang="zh-TW" sz="2000" dirty="0"/>
              <a:t>Centralized governance ensures consistency and standardization but may limit flexibility.</a:t>
            </a:r>
          </a:p>
          <a:p>
            <a:pPr lvl="1">
              <a:defRPr sz="2000">
                <a:solidFill>
                  <a:srgbClr val="000000"/>
                </a:solidFill>
                <a:latin typeface="Garamond"/>
              </a:defRPr>
            </a:pPr>
            <a:r>
              <a:rPr lang="en-US" altLang="zh-TW" sz="2000" dirty="0"/>
              <a:t>Decentralized governance allows customization but can lead to redundancy and higher costs.</a:t>
            </a:r>
          </a:p>
          <a:p>
            <a:pPr lvl="1">
              <a:defRPr sz="2000">
                <a:solidFill>
                  <a:srgbClr val="000000"/>
                </a:solidFill>
                <a:latin typeface="Garamond"/>
              </a:defRPr>
            </a:pPr>
            <a:r>
              <a:rPr lang="en-US" altLang="zh-TW" sz="2000" dirty="0"/>
              <a:t>Most firms adopt a hybrid approach, balancing efficiency and local autonomy.</a:t>
            </a:r>
          </a:p>
        </p:txBody>
      </p:sp>
      <p:sp>
        <p:nvSpPr>
          <p:cNvPr id="4" name="Rectangle 3">
            <a:extLst>
              <a:ext uri="{FF2B5EF4-FFF2-40B4-BE49-F238E27FC236}">
                <a16:creationId xmlns:a16="http://schemas.microsoft.com/office/drawing/2014/main" id="{DA0C3366-99C8-DA4B-94AD-A31F4CFEC88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FAC979-86AD-3D3D-49C9-8853F1F0A6C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IT Management and Governance</a:t>
            </a:r>
          </a:p>
        </p:txBody>
      </p:sp>
      <p:sp>
        <p:nvSpPr>
          <p:cNvPr id="5" name="Rectangle 4">
            <a:extLst>
              <a:ext uri="{FF2B5EF4-FFF2-40B4-BE49-F238E27FC236}">
                <a16:creationId xmlns:a16="http://schemas.microsoft.com/office/drawing/2014/main" id="{2BF3FF86-6D2D-469C-3177-7BD4CB11C2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75A3D2A-20F7-D0CE-738C-B660D09DBE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4DF47D6-B992-300E-BB6F-0094934E6C3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534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764E4-DBAF-D747-233E-2E93EBFC4C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B9682-1CB9-266A-C9B5-B9889E5F05DF}"/>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IT infrastructure represents a major long-term investment.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Spending too much creates idle capacity and wastes resources; spending too little leads to service gaps and competitive disadvantage.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analyze how much to invest and whether to own or rent infrastructure resources.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must choose between purchasing IT assets or renting them from cloud service providers.</a:t>
            </a:r>
          </a:p>
          <a:p>
            <a:pPr lvl="1">
              <a:defRPr sz="2000">
                <a:solidFill>
                  <a:srgbClr val="000000"/>
                </a:solidFill>
                <a:latin typeface="Garamond"/>
              </a:defRPr>
            </a:pPr>
            <a:r>
              <a:rPr lang="en-US" altLang="zh-TW" sz="2000" dirty="0"/>
              <a:t>Renting through cloud computing can increase flexibility and scalability but requires careful cost analysis.</a:t>
            </a:r>
          </a:p>
          <a:p>
            <a:pPr lvl="1">
              <a:defRPr sz="2000">
                <a:solidFill>
                  <a:srgbClr val="000000"/>
                </a:solidFill>
                <a:latin typeface="Garamond"/>
              </a:defRPr>
            </a:pPr>
            <a:r>
              <a:rPr lang="en-US" altLang="zh-TW" sz="2000" dirty="0"/>
              <a:t>Over time, subscription and usage fees may exceed the cost of ownership for some systems.</a:t>
            </a:r>
          </a:p>
          <a:p>
            <a:pPr lvl="1">
              <a:defRPr sz="2000">
                <a:solidFill>
                  <a:srgbClr val="000000"/>
                </a:solidFill>
                <a:latin typeface="Garamond"/>
              </a:defRPr>
            </a:pPr>
            <a:r>
              <a:rPr lang="en-US" altLang="zh-TW" sz="2000" dirty="0"/>
              <a:t>Firms should balance cost, security, and workflow impacts when making this decision.</a:t>
            </a:r>
          </a:p>
        </p:txBody>
      </p:sp>
      <p:sp>
        <p:nvSpPr>
          <p:cNvPr id="4" name="Rectangle 3">
            <a:extLst>
              <a:ext uri="{FF2B5EF4-FFF2-40B4-BE49-F238E27FC236}">
                <a16:creationId xmlns:a16="http://schemas.microsoft.com/office/drawing/2014/main" id="{94FD27D4-E3E5-F925-3C4B-5E238EDAB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7F2FF-C8FB-4915-0208-CECD3DA480C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Making Wise Infrastructure Investments</a:t>
            </a:r>
          </a:p>
        </p:txBody>
      </p:sp>
      <p:sp>
        <p:nvSpPr>
          <p:cNvPr id="5" name="Rectangle 4">
            <a:extLst>
              <a:ext uri="{FF2B5EF4-FFF2-40B4-BE49-F238E27FC236}">
                <a16:creationId xmlns:a16="http://schemas.microsoft.com/office/drawing/2014/main" id="{22D7C37D-6B84-ED65-CD7E-1BD829FA0C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3A445D-4714-EE9E-0DE5-B104B8E7CA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1B02167-38C6-0EB7-297D-24943CFAF74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8560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F2533-23E3-F0B7-04D0-19CE21D18B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39B9AF-2BFB-73F3-6F9A-97BDE419148B}"/>
              </a:ext>
            </a:extLst>
          </p:cNvPr>
          <p:cNvSpPr>
            <a:spLocks noGrp="1"/>
          </p:cNvSpPr>
          <p:nvPr>
            <p:ph idx="1"/>
          </p:nvPr>
        </p:nvSpPr>
        <p:spPr>
          <a:xfrm>
            <a:off x="541769" y="1300900"/>
            <a:ext cx="11105285" cy="5081046"/>
          </a:xfrm>
        </p:spPr>
        <p:txBody>
          <a:bodyPr>
            <a:normAutofit/>
          </a:bodyPr>
          <a:lstStyle/>
          <a:p>
            <a:pPr>
              <a:defRPr sz="2000">
                <a:solidFill>
                  <a:srgbClr val="000000"/>
                </a:solidFill>
                <a:latin typeface="Garamond"/>
              </a:defRPr>
            </a:pPr>
            <a:r>
              <a:rPr lang="en-US" altLang="zh-TW" sz="2400" dirty="0"/>
              <a:t>Total Cost of Ownership (TCO) analysis helps firms identify hidden costs and evaluate investment alternatives more accurately.</a:t>
            </a:r>
            <a:endParaRPr lang="en-US" altLang="zh-TW" sz="1200" dirty="0"/>
          </a:p>
          <a:p>
            <a:pPr lvl="1">
              <a:defRPr sz="2000">
                <a:solidFill>
                  <a:srgbClr val="000000"/>
                </a:solidFill>
                <a:latin typeface="Garamond"/>
              </a:defRPr>
            </a:pPr>
            <a:r>
              <a:rPr lang="en-US" altLang="zh-TW" sz="2000" dirty="0"/>
              <a:t>Hardware and software acquisition: Purchase or license of technology.</a:t>
            </a:r>
          </a:p>
          <a:p>
            <a:pPr lvl="1">
              <a:defRPr sz="2000">
                <a:solidFill>
                  <a:srgbClr val="000000"/>
                </a:solidFill>
                <a:latin typeface="Garamond"/>
              </a:defRPr>
            </a:pPr>
            <a:r>
              <a:rPr lang="en-US" altLang="zh-TW" sz="2000" dirty="0"/>
              <a:t>Installation and training: Costs for setup and employee preparation.</a:t>
            </a:r>
          </a:p>
          <a:p>
            <a:pPr lvl="1">
              <a:defRPr sz="2000">
                <a:solidFill>
                  <a:srgbClr val="000000"/>
                </a:solidFill>
                <a:latin typeface="Garamond"/>
              </a:defRPr>
            </a:pPr>
            <a:r>
              <a:rPr lang="en-US" altLang="zh-TW" sz="2000" dirty="0"/>
              <a:t>Support and maintenance: Help desk services, upgrades, and system upkeep.</a:t>
            </a:r>
          </a:p>
          <a:p>
            <a:pPr lvl="1">
              <a:defRPr sz="2000">
                <a:solidFill>
                  <a:srgbClr val="000000"/>
                </a:solidFill>
                <a:latin typeface="Garamond"/>
              </a:defRPr>
            </a:pPr>
            <a:r>
              <a:rPr lang="en-US" altLang="zh-TW" sz="2000" dirty="0"/>
              <a:t>Infrastructure and utilities: Network equipment, data centers, space, and power.</a:t>
            </a:r>
          </a:p>
          <a:p>
            <a:pPr lvl="1">
              <a:defRPr sz="2000">
                <a:solidFill>
                  <a:srgbClr val="000000"/>
                </a:solidFill>
                <a:latin typeface="Garamond"/>
              </a:defRPr>
            </a:pPr>
            <a:r>
              <a:rPr lang="en-US" altLang="zh-TW" sz="2000" dirty="0"/>
              <a:t>Downtime: Lost productivity due to system failures.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Hardware and software purchases account for only about 20 percent of total ownership costs, and the greatest savings come from reducing administrative and support expenses.</a:t>
            </a:r>
          </a:p>
          <a:p>
            <a:pPr lvl="1">
              <a:defRPr sz="2000">
                <a:solidFill>
                  <a:srgbClr val="000000"/>
                </a:solidFill>
                <a:latin typeface="Garamond"/>
              </a:defRPr>
            </a:pPr>
            <a:r>
              <a:rPr lang="en-US" altLang="zh-TW" sz="2000" dirty="0"/>
              <a:t>Standardizing hardware and software can reduce TCO.</a:t>
            </a:r>
          </a:p>
          <a:p>
            <a:pPr lvl="1">
              <a:defRPr sz="2000">
                <a:solidFill>
                  <a:srgbClr val="000000"/>
                </a:solidFill>
                <a:latin typeface="Garamond"/>
              </a:defRPr>
            </a:pPr>
            <a:r>
              <a:rPr lang="en-US" altLang="zh-TW" sz="2000" dirty="0"/>
              <a:t>Centralizing IT management can reduce TCO.</a:t>
            </a:r>
          </a:p>
          <a:p>
            <a:pPr lvl="1">
              <a:defRPr sz="2000">
                <a:solidFill>
                  <a:srgbClr val="000000"/>
                </a:solidFill>
                <a:latin typeface="Garamond"/>
              </a:defRPr>
            </a:pPr>
            <a:r>
              <a:rPr lang="en-US" altLang="zh-TW" sz="2000" dirty="0"/>
              <a:t>Using cloud services for scalable storage and computing can reduce TCO.</a:t>
            </a:r>
          </a:p>
          <a:p>
            <a:pPr lvl="1">
              <a:defRPr sz="2000">
                <a:solidFill>
                  <a:srgbClr val="000000"/>
                </a:solidFill>
                <a:latin typeface="Garamond"/>
              </a:defRPr>
            </a:pPr>
            <a:endParaRPr lang="en-US" altLang="zh-TW" sz="2000" dirty="0"/>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3533344F-4F57-AB9C-652B-B20A4C9EC4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663138-DB40-9B7D-A7A9-EEF18B354D5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Total Cost of Ownership</a:t>
            </a:r>
          </a:p>
        </p:txBody>
      </p:sp>
      <p:sp>
        <p:nvSpPr>
          <p:cNvPr id="5" name="Rectangle 4">
            <a:extLst>
              <a:ext uri="{FF2B5EF4-FFF2-40B4-BE49-F238E27FC236}">
                <a16:creationId xmlns:a16="http://schemas.microsoft.com/office/drawing/2014/main" id="{BF6F1B12-E12F-6DAA-95F2-EE57E444554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C6B3C2D-223E-076C-5783-8A0CC398EE5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CB29E29-9370-EEA2-95FD-FF2BABBFFAA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535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606CC-47C2-73CB-8B40-2A79D2968E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A012C5F-91BB-B9A4-EE4A-D88ABC1525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33D76-FD0C-CBE8-73F1-B6F62FFC96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Competitive Forces Model for IT Infrastructure</a:t>
            </a:r>
          </a:p>
        </p:txBody>
      </p:sp>
      <p:sp>
        <p:nvSpPr>
          <p:cNvPr id="5" name="Rectangle 4">
            <a:extLst>
              <a:ext uri="{FF2B5EF4-FFF2-40B4-BE49-F238E27FC236}">
                <a16:creationId xmlns:a16="http://schemas.microsoft.com/office/drawing/2014/main" id="{1592582A-BA92-2079-1912-E5589A2344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A00BD34-83F7-22E7-432F-32DF421798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8695F3-DB1C-2E72-DF12-5CD0CA34D16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pic>
        <p:nvPicPr>
          <p:cNvPr id="8" name="Picture 7" descr="A competitive forces model for I T infrastructure. Long description available in notes, press f6.">
            <a:extLst>
              <a:ext uri="{FF2B5EF4-FFF2-40B4-BE49-F238E27FC236}">
                <a16:creationId xmlns:a16="http://schemas.microsoft.com/office/drawing/2014/main" id="{C37D22A5-F301-9928-9604-3C706DD8C52A}"/>
              </a:ext>
            </a:extLst>
          </p:cNvPr>
          <p:cNvPicPr>
            <a:picLocks noChangeAspect="1"/>
          </p:cNvPicPr>
          <p:nvPr/>
        </p:nvPicPr>
        <p:blipFill>
          <a:blip r:embed="rId3"/>
          <a:stretch>
            <a:fillRect/>
          </a:stretch>
        </p:blipFill>
        <p:spPr>
          <a:xfrm>
            <a:off x="2120927" y="970332"/>
            <a:ext cx="7946967" cy="5486400"/>
          </a:xfrm>
          <a:prstGeom prst="rect">
            <a:avLst/>
          </a:prstGeom>
        </p:spPr>
      </p:pic>
    </p:spTree>
    <p:extLst>
      <p:ext uri="{BB962C8B-B14F-4D97-AF65-F5344CB8AC3E}">
        <p14:creationId xmlns:p14="http://schemas.microsoft.com/office/powerpoint/2010/main" val="128446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CA6E3-2487-62BA-6BB0-D32AEE38FD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40095-4307-1C78-9689-E0962F73AB67}"/>
              </a:ext>
            </a:extLst>
          </p:cNvPr>
          <p:cNvSpPr>
            <a:spLocks noGrp="1"/>
          </p:cNvSpPr>
          <p:nvPr>
            <p:ph idx="1"/>
          </p:nvPr>
        </p:nvSpPr>
        <p:spPr>
          <a:xfrm>
            <a:off x="541769" y="1300900"/>
            <a:ext cx="11105285" cy="5081046"/>
          </a:xfrm>
        </p:spPr>
        <p:txBody>
          <a:bodyPr>
            <a:normAutofit fontScale="92500"/>
          </a:bodyPr>
          <a:lstStyle/>
          <a:p>
            <a:pPr>
              <a:defRPr sz="2000">
                <a:solidFill>
                  <a:srgbClr val="000000"/>
                </a:solidFill>
                <a:latin typeface="Garamond"/>
              </a:defRPr>
            </a:pPr>
            <a:r>
              <a:rPr lang="en-US" altLang="zh-TW" sz="2400" dirty="0"/>
              <a:t>Your business strategy: Identify future services and capabilities required to achieve strategic goals.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Your IT strategy, infrastructure, and cost: Assess alignment with business objectives and evaluate total IT costs.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Information technology assessment: Determine whether the firm is technologically outdated or investing too far ahead of standards.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Market demand: Evaluate customer, supplier, and employee needs for faster or higher-quality digital services.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firm services: Compare your technology offerings and service levels with those of competitors.</a:t>
            </a:r>
          </a:p>
          <a:p>
            <a:pPr lvl="3">
              <a:defRPr sz="2000">
                <a:solidFill>
                  <a:srgbClr val="000000"/>
                </a:solidFill>
                <a:latin typeface="Garamond"/>
              </a:defRPr>
            </a:pPr>
            <a:endParaRPr lang="en-US" altLang="zh-TW" sz="900" dirty="0"/>
          </a:p>
          <a:p>
            <a:pPr>
              <a:defRPr sz="2000">
                <a:solidFill>
                  <a:srgbClr val="000000"/>
                </a:solidFill>
                <a:latin typeface="Garamond"/>
              </a:defRPr>
            </a:pPr>
            <a:r>
              <a:rPr lang="en-US" altLang="zh-TW" sz="2400" dirty="0"/>
              <a:t>Competitor IT investments: Benchmark IT spending and innovation strategies to maintain competitive advantage.</a:t>
            </a:r>
          </a:p>
        </p:txBody>
      </p:sp>
      <p:sp>
        <p:nvSpPr>
          <p:cNvPr id="4" name="Rectangle 3">
            <a:extLst>
              <a:ext uri="{FF2B5EF4-FFF2-40B4-BE49-F238E27FC236}">
                <a16:creationId xmlns:a16="http://schemas.microsoft.com/office/drawing/2014/main" id="{F2CA9420-F5CB-FFD6-C267-97ECE20946A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9A1F5-9CF0-EDB5-7D84-14E5FAAFA9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Factors in the Model</a:t>
            </a:r>
          </a:p>
        </p:txBody>
      </p:sp>
      <p:sp>
        <p:nvSpPr>
          <p:cNvPr id="5" name="Rectangle 4">
            <a:extLst>
              <a:ext uri="{FF2B5EF4-FFF2-40B4-BE49-F238E27FC236}">
                <a16:creationId xmlns:a16="http://schemas.microsoft.com/office/drawing/2014/main" id="{E8F6DF71-9DD2-94A3-3F94-60066CF2263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DA1A0-2AE8-C51C-7681-99A8829D970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DB7D022-9F6A-DB7B-C229-CE7EF00505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631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16AB-92C4-1558-3486-6A148310BDA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FEE7B2-E0BF-4D14-EE9A-F3A1FBC04474}"/>
              </a:ext>
            </a:extLst>
          </p:cNvPr>
          <p:cNvSpPr>
            <a:spLocks noGrp="1"/>
          </p:cNvSpPr>
          <p:nvPr>
            <p:ph idx="1"/>
          </p:nvPr>
        </p:nvSpPr>
        <p:spPr>
          <a:xfrm>
            <a:off x="3606439" y="1300900"/>
            <a:ext cx="8040616" cy="5081046"/>
          </a:xfrm>
        </p:spPr>
        <p:txBody>
          <a:bodyPr>
            <a:normAutofit/>
          </a:bodyPr>
          <a:lstStyle/>
          <a:p>
            <a:pPr>
              <a:defRPr sz="2000">
                <a:solidFill>
                  <a:srgbClr val="000000"/>
                </a:solidFill>
                <a:latin typeface="Garamond"/>
              </a:defRPr>
            </a:pPr>
            <a:r>
              <a:rPr lang="en-US" altLang="zh-TW" sz="2400" dirty="0"/>
              <a:t>Today’s IT infrastructure is the result of more than 70 years of technological evolution in computing and communication.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Each stage expanded computing power and reduced costs, reshaping how organizations process and share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evolution of computing can be divided into five major eras, each reflecting a distinct organizational logic:</a:t>
            </a:r>
          </a:p>
          <a:p>
            <a:pPr marL="914400" lvl="1" indent="-457200">
              <a:buFont typeface="+mj-lt"/>
              <a:buAutoNum type="arabicPeriod"/>
              <a:defRPr sz="2000">
                <a:solidFill>
                  <a:srgbClr val="000000"/>
                </a:solidFill>
                <a:latin typeface="Garamond"/>
              </a:defRPr>
            </a:pPr>
            <a:r>
              <a:rPr lang="en-US" altLang="zh-TW" sz="2000" dirty="0"/>
              <a:t>General-Purpose Mainframe and Minicomputer Computing</a:t>
            </a:r>
          </a:p>
          <a:p>
            <a:pPr marL="914400" lvl="1" indent="-457200">
              <a:buFont typeface="+mj-lt"/>
              <a:buAutoNum type="arabicPeriod"/>
              <a:defRPr sz="2000">
                <a:solidFill>
                  <a:srgbClr val="000000"/>
                </a:solidFill>
                <a:latin typeface="Garamond"/>
              </a:defRPr>
            </a:pPr>
            <a:r>
              <a:rPr lang="en-US" altLang="zh-TW" sz="2000" dirty="0"/>
              <a:t>Personal Computer</a:t>
            </a:r>
          </a:p>
          <a:p>
            <a:pPr marL="914400" lvl="1" indent="-457200">
              <a:buFont typeface="+mj-lt"/>
              <a:buAutoNum type="arabicPeriod"/>
              <a:defRPr sz="2000">
                <a:solidFill>
                  <a:srgbClr val="000000"/>
                </a:solidFill>
                <a:latin typeface="Garamond"/>
              </a:defRPr>
            </a:pPr>
            <a:r>
              <a:rPr lang="en-US" altLang="zh-TW" sz="2000" dirty="0"/>
              <a:t>Client/Server Computing</a:t>
            </a:r>
          </a:p>
          <a:p>
            <a:pPr marL="914400" lvl="1" indent="-457200">
              <a:buFont typeface="+mj-lt"/>
              <a:buAutoNum type="arabicPeriod"/>
              <a:defRPr sz="2000">
                <a:solidFill>
                  <a:srgbClr val="000000"/>
                </a:solidFill>
                <a:latin typeface="Garamond"/>
              </a:defRPr>
            </a:pPr>
            <a:r>
              <a:rPr lang="en-US" altLang="zh-TW" sz="2000" dirty="0"/>
              <a:t>Enterprise Computing</a:t>
            </a:r>
          </a:p>
          <a:p>
            <a:pPr marL="914400" lvl="1" indent="-457200">
              <a:buFont typeface="+mj-lt"/>
              <a:buAutoNum type="arabicPeriod"/>
              <a:defRPr sz="2000">
                <a:solidFill>
                  <a:srgbClr val="000000"/>
                </a:solidFill>
                <a:latin typeface="Garamond"/>
              </a:defRPr>
            </a:pPr>
            <a:r>
              <a:rPr lang="en-US" altLang="zh-TW" sz="2000" dirty="0"/>
              <a:t>Cloud and Mobile Computing</a:t>
            </a:r>
          </a:p>
        </p:txBody>
      </p:sp>
      <p:sp>
        <p:nvSpPr>
          <p:cNvPr id="4" name="Rectangle 3">
            <a:extLst>
              <a:ext uri="{FF2B5EF4-FFF2-40B4-BE49-F238E27FC236}">
                <a16:creationId xmlns:a16="http://schemas.microsoft.com/office/drawing/2014/main" id="{D07BE6F3-1F44-3D97-BC20-10FE7BE28E7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60C4A-50B3-D29E-BF98-DBE01F3F161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Evolution of IT Infrastructure</a:t>
            </a:r>
          </a:p>
        </p:txBody>
      </p:sp>
      <p:sp>
        <p:nvSpPr>
          <p:cNvPr id="5" name="Rectangle 4">
            <a:extLst>
              <a:ext uri="{FF2B5EF4-FFF2-40B4-BE49-F238E27FC236}">
                <a16:creationId xmlns:a16="http://schemas.microsoft.com/office/drawing/2014/main" id="{A6499986-620A-FF7D-1208-C7D279A98A0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F757263-3CCD-DB3D-1DF0-B0B801CD338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CE4329D-913D-2E54-E27E-427B676E5A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pic>
        <p:nvPicPr>
          <p:cNvPr id="9" name="Picture 8" descr="A network diagram illustrates the various stages in the evolution of the I T infrastructure. Long description available in notes, press f6.">
            <a:extLst>
              <a:ext uri="{FF2B5EF4-FFF2-40B4-BE49-F238E27FC236}">
                <a16:creationId xmlns:a16="http://schemas.microsoft.com/office/drawing/2014/main" id="{E12672FC-FC90-BF8A-F21A-0866170C5037}"/>
              </a:ext>
            </a:extLst>
          </p:cNvPr>
          <p:cNvPicPr>
            <a:picLocks noChangeAspect="1"/>
          </p:cNvPicPr>
          <p:nvPr/>
        </p:nvPicPr>
        <p:blipFill>
          <a:blip r:embed="rId3"/>
          <a:stretch>
            <a:fillRect/>
          </a:stretch>
        </p:blipFill>
        <p:spPr>
          <a:xfrm>
            <a:off x="541770" y="970332"/>
            <a:ext cx="3064669" cy="5486400"/>
          </a:xfrm>
          <a:prstGeom prst="rect">
            <a:avLst/>
          </a:prstGeom>
        </p:spPr>
      </p:pic>
    </p:spTree>
    <p:extLst>
      <p:ext uri="{BB962C8B-B14F-4D97-AF65-F5344CB8AC3E}">
        <p14:creationId xmlns:p14="http://schemas.microsoft.com/office/powerpoint/2010/main" val="415163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7D236FBE-5C16-4941-2B41-557A386311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6429C8-C4FC-79B7-5571-D4160E4A128B}"/>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5</a:t>
            </a:r>
            <a:endParaRPr sz="4400" dirty="0">
              <a:solidFill>
                <a:schemeClr val="bg1"/>
              </a:solidFill>
            </a:endParaRPr>
          </a:p>
        </p:txBody>
      </p:sp>
    </p:spTree>
    <p:extLst>
      <p:ext uri="{BB962C8B-B14F-4D97-AF65-F5344CB8AC3E}">
        <p14:creationId xmlns:p14="http://schemas.microsoft.com/office/powerpoint/2010/main" val="73833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5</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Discuss IT infrastructure and its evolution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components of IT infrastructure</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the mobile platform, apps, and BYOD</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quantum computing and green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virtualization and cloud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sz="2400" dirty="0"/>
              <a:t>Discuss IT infrastructure management challenges</a:t>
            </a:r>
            <a:endParaRPr lang="en-US" altLang="zh-TW" sz="2400" dirty="0"/>
          </a:p>
          <a:p>
            <a:pPr>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CA22-277B-CD6E-7ABA-3C04D9F8E2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B3F622-5050-412F-B9CD-3D4254558793}"/>
              </a:ext>
            </a:extLst>
          </p:cNvPr>
          <p:cNvSpPr>
            <a:spLocks noGrp="1"/>
          </p:cNvSpPr>
          <p:nvPr>
            <p:ph idx="1"/>
          </p:nvPr>
        </p:nvSpPr>
        <p:spPr>
          <a:xfrm>
            <a:off x="5369667" y="1300900"/>
            <a:ext cx="6277387" cy="5081046"/>
          </a:xfrm>
        </p:spPr>
        <p:txBody>
          <a:bodyPr>
            <a:normAutofit/>
          </a:bodyPr>
          <a:lstStyle/>
          <a:p>
            <a:pPr>
              <a:defRPr sz="2000">
                <a:solidFill>
                  <a:srgbClr val="000000"/>
                </a:solidFill>
                <a:latin typeface="Garamond"/>
              </a:defRPr>
            </a:pPr>
            <a:r>
              <a:rPr lang="en-US" altLang="zh-TW" sz="2400" dirty="0"/>
              <a:t>The mainframe era featured centralized computing managed by professional operators:</a:t>
            </a:r>
          </a:p>
          <a:p>
            <a:pPr lvl="1">
              <a:defRPr sz="2000">
                <a:solidFill>
                  <a:srgbClr val="000000"/>
                </a:solidFill>
                <a:latin typeface="Garamond"/>
              </a:defRPr>
            </a:pPr>
            <a:r>
              <a:rPr lang="en-US" altLang="zh-TW" sz="2000" dirty="0"/>
              <a:t>High reliability and strong control,</a:t>
            </a:r>
          </a:p>
          <a:p>
            <a:pPr lvl="1">
              <a:defRPr sz="2000">
                <a:solidFill>
                  <a:srgbClr val="000000"/>
                </a:solidFill>
                <a:latin typeface="Garamond"/>
              </a:defRPr>
            </a:pPr>
            <a:r>
              <a:rPr lang="en-US" altLang="zh-TW" sz="2000" dirty="0"/>
              <a:t>But limited flexibility.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Minicomputers later introduced departmental computing, increasing flexibility for smaller units within firms.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Mainframes remain essential in industries such as finance and healthcare for mission-critical, high-volume transaction processing and secure data handling.</a:t>
            </a:r>
          </a:p>
        </p:txBody>
      </p:sp>
      <p:sp>
        <p:nvSpPr>
          <p:cNvPr id="4" name="Rectangle 3">
            <a:extLst>
              <a:ext uri="{FF2B5EF4-FFF2-40B4-BE49-F238E27FC236}">
                <a16:creationId xmlns:a16="http://schemas.microsoft.com/office/drawing/2014/main" id="{D26C9BA2-4505-C7D8-1161-86FDF389BC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595665-D339-9F8D-2DCC-08134A5A33F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Mainframe and Minicomputer Era (1959–Present)</a:t>
            </a:r>
          </a:p>
        </p:txBody>
      </p:sp>
      <p:sp>
        <p:nvSpPr>
          <p:cNvPr id="5" name="Rectangle 4">
            <a:extLst>
              <a:ext uri="{FF2B5EF4-FFF2-40B4-BE49-F238E27FC236}">
                <a16:creationId xmlns:a16="http://schemas.microsoft.com/office/drawing/2014/main" id="{EF09CB64-F8DC-4D31-1760-C7AA4B14841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44A9FE-A2B9-0CD5-B76B-472268C6A73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EB9CB49-187D-D71E-0D1E-8B6323183C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2050" name="Picture 2" descr="Iconic consoles of the IBM System/360 mainframes, 55 years old">
            <a:extLst>
              <a:ext uri="{FF2B5EF4-FFF2-40B4-BE49-F238E27FC236}">
                <a16:creationId xmlns:a16="http://schemas.microsoft.com/office/drawing/2014/main" id="{EF1515BB-5E9C-EB8D-8990-099DF9A9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423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5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977BB-8B34-524E-6BD1-1BDBF36974B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7EC2A-3F18-04B0-9A5B-92C8CF64C46C}"/>
              </a:ext>
            </a:extLst>
          </p:cNvPr>
          <p:cNvSpPr>
            <a:spLocks noGrp="1"/>
          </p:cNvSpPr>
          <p:nvPr>
            <p:ph idx="1"/>
          </p:nvPr>
        </p:nvSpPr>
        <p:spPr>
          <a:xfrm>
            <a:off x="5288869" y="1300900"/>
            <a:ext cx="6358186" cy="5081046"/>
          </a:xfrm>
        </p:spPr>
        <p:txBody>
          <a:bodyPr>
            <a:normAutofit/>
          </a:bodyPr>
          <a:lstStyle/>
          <a:p>
            <a:pPr>
              <a:defRPr sz="2000">
                <a:solidFill>
                  <a:srgbClr val="000000"/>
                </a:solidFill>
                <a:latin typeface="Garamond"/>
              </a:defRPr>
            </a:pPr>
            <a:r>
              <a:rPr lang="en-US" altLang="zh-TW" sz="2400" dirty="0"/>
              <a:t>The PC era decentralized computing by providing affordable access to data processing.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PCs became standard tools for productivity applications, such as spreadsheets and word processing.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PC era empowered employees and departments to manage data independently of central IT departments, often outside formal governance structures.</a:t>
            </a:r>
          </a:p>
        </p:txBody>
      </p:sp>
      <p:sp>
        <p:nvSpPr>
          <p:cNvPr id="4" name="Rectangle 3">
            <a:extLst>
              <a:ext uri="{FF2B5EF4-FFF2-40B4-BE49-F238E27FC236}">
                <a16:creationId xmlns:a16="http://schemas.microsoft.com/office/drawing/2014/main" id="{5A2C59BC-13DC-BDE4-D6D6-435D5675FD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36931-7D64-366D-AA58-8D47D9DE0D8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t>
            </a:r>
            <a:r>
              <a:rPr lang="it-IT" sz="4000" dirty="0">
                <a:solidFill>
                  <a:schemeClr val="bg1"/>
                </a:solidFill>
              </a:rPr>
              <a:t>Personal Computer Era (1981–Present)</a:t>
            </a:r>
            <a:endParaRPr lang="en-US" sz="4000" dirty="0">
              <a:solidFill>
                <a:schemeClr val="bg1"/>
              </a:solidFill>
            </a:endParaRPr>
          </a:p>
        </p:txBody>
      </p:sp>
      <p:sp>
        <p:nvSpPr>
          <p:cNvPr id="5" name="Rectangle 4">
            <a:extLst>
              <a:ext uri="{FF2B5EF4-FFF2-40B4-BE49-F238E27FC236}">
                <a16:creationId xmlns:a16="http://schemas.microsoft.com/office/drawing/2014/main" id="{9C4D8E20-F71E-9AE6-E2A4-A216BDCB94B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CC6D22A-9A9D-D068-29E0-A81E5EBAF91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DD5000A-465E-7E2C-B128-899C69BCCA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pic>
        <p:nvPicPr>
          <p:cNvPr id="3074" name="Picture 2" descr="The true story behind the IBM Personal Computer | IT Pro">
            <a:extLst>
              <a:ext uri="{FF2B5EF4-FFF2-40B4-BE49-F238E27FC236}">
                <a16:creationId xmlns:a16="http://schemas.microsoft.com/office/drawing/2014/main" id="{85C25934-8B6E-AB38-EBA2-E8D5480FE1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7" r="21609"/>
          <a:stretch>
            <a:fillRect/>
          </a:stretch>
        </p:blipFill>
        <p:spPr bwMode="auto">
          <a:xfrm>
            <a:off x="541771" y="1427532"/>
            <a:ext cx="474709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8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8627</TotalTime>
  <Words>5287</Words>
  <Application>Microsoft Office PowerPoint</Application>
  <PresentationFormat>Custom</PresentationFormat>
  <Paragraphs>733</Paragraphs>
  <Slides>71</Slides>
  <Notes>63</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Aptos</vt:lpstr>
      <vt:lpstr>Arial</vt:lpstr>
      <vt:lpstr>Calibri</vt:lpstr>
      <vt:lpstr>Garamond</vt:lpstr>
      <vt:lpstr>Office Theme</vt:lpstr>
      <vt:lpstr>PowerPoint Presentation</vt:lpstr>
      <vt:lpstr>PowerPoint Presentation</vt:lpstr>
      <vt:lpstr>PowerPoint Presentation</vt:lpstr>
      <vt:lpstr>  IT Infrastructure</vt:lpstr>
      <vt:lpstr>  Core Infrastructure Services</vt:lpstr>
      <vt:lpstr>  ASML (2024, December 19). What is Moore’s Law? Is it still relevant? Episode 3 | ASML   Nanoland [Video]. YouTube. https://youtu.be/C7BCCrCoU3A?si=drqVDN87wMa2L7Vs</vt:lpstr>
      <vt:lpstr>  Evolution of IT Infrastructure</vt:lpstr>
      <vt:lpstr>  Mainframe and Minicomputer Era (1959–Present)</vt:lpstr>
      <vt:lpstr>  Personal Computer Era (1981–Present)</vt:lpstr>
      <vt:lpstr>  Client/Server Era (1983–Present)</vt:lpstr>
      <vt:lpstr>  Client/Server Era: Distributed Processing</vt:lpstr>
      <vt:lpstr>  Client/Server Era: Multitier Architecture</vt:lpstr>
      <vt:lpstr>  Enterprise Computing Era (1992–Present)</vt:lpstr>
      <vt:lpstr>  Cloud and Mobile Computing Era (2000–Present)</vt:lpstr>
      <vt:lpstr>  IT Infrastructure Evolution</vt:lpstr>
      <vt:lpstr>PowerPoint Presentation</vt:lpstr>
      <vt:lpstr>  Overview of IT Infrastructure Components</vt:lpstr>
      <vt:lpstr>  Computer Hardware Platforms</vt:lpstr>
      <vt:lpstr>  Computer Hardware Platforms: Mobile Hardware</vt:lpstr>
      <vt:lpstr>  Computer Hardware Platforms: Mainframes</vt:lpstr>
      <vt:lpstr>  Operating System Platforms</vt:lpstr>
      <vt:lpstr>  Networking and Telecommunications Platforms</vt:lpstr>
      <vt:lpstr>  Consulting and System Integration Services</vt:lpstr>
      <vt:lpstr>  Data Management and Storage Platforms</vt:lpstr>
      <vt:lpstr>  Internet Platforms and Development Tools</vt:lpstr>
      <vt:lpstr>PowerPoint Presentation</vt:lpstr>
      <vt:lpstr>  The Rise of Mobile Computing</vt:lpstr>
      <vt:lpstr>  The Mobile Platform</vt:lpstr>
      <vt:lpstr>  Business Uses of Mobile Devices</vt:lpstr>
      <vt:lpstr>  Wearable Computing Devices</vt:lpstr>
      <vt:lpstr>  Understanding Apps</vt:lpstr>
      <vt:lpstr>  Apps and Platform Dependence</vt:lpstr>
      <vt:lpstr>  The Consumerization of IT</vt:lpstr>
      <vt:lpstr>  Bring Your Own Device (BYOD)</vt:lpstr>
      <vt:lpstr>  Risks and Management of BYOD</vt:lpstr>
      <vt:lpstr>PowerPoint Presentation</vt:lpstr>
      <vt:lpstr>  Emerging Trends in IT Infrastructure</vt:lpstr>
      <vt:lpstr>  What Is Quantum Computing?</vt:lpstr>
      <vt:lpstr>  Kurzgesagt – In a Nutshell (2015, December 8). Quantum Computers Explained – Limits of     Human Technology [Video]. YouTube. https://youtu.be/JhHMJCUmq28?si=c_xo7R0nTctnqW1u</vt:lpstr>
      <vt:lpstr>  How Quantum Computing Works</vt:lpstr>
      <vt:lpstr>  Benefits and Limitations of Quantum Computing</vt:lpstr>
      <vt:lpstr>  Introducing Green Computing</vt:lpstr>
      <vt:lpstr>  Data Centers and Energy Use</vt:lpstr>
      <vt:lpstr>  Green Computing Practices</vt:lpstr>
      <vt:lpstr>  Sustainable Software and Virtualization</vt:lpstr>
      <vt:lpstr>  The Future of Sustainable Computing</vt:lpstr>
      <vt:lpstr>PowerPoint Presentation</vt:lpstr>
      <vt:lpstr>  Techquickie (2015, November 6).Virtualization As Fast As Possible [Video]. YouTube.   https://youtu.be/XItj08D5KPk?si=SzoAxbf7Tf46R-mf</vt:lpstr>
      <vt:lpstr>  Virtualization</vt:lpstr>
      <vt:lpstr>  Benefits of Virtualization</vt:lpstr>
      <vt:lpstr>  Software-Defined Storage (SDS)</vt:lpstr>
      <vt:lpstr>  Virtualization and Cloud Computing</vt:lpstr>
      <vt:lpstr>  Cloud Computing</vt:lpstr>
      <vt:lpstr>  Characteristics of Cloud Computing</vt:lpstr>
      <vt:lpstr>  Types of Cloud Services</vt:lpstr>
      <vt:lpstr>  Advantages and Challenges of Cloud Computing</vt:lpstr>
      <vt:lpstr>  Hybrid Cloud and On-Demand Computing</vt:lpstr>
      <vt:lpstr>  Accenture (2022, October 18). What is Edge Computing? [Video]. YouTube.   https://youtu.be/WMvb9LLXzUs?si=-44kOZLrcatKb_NL</vt:lpstr>
      <vt:lpstr>  Edge Computing</vt:lpstr>
      <vt:lpstr>PowerPoint Presentation</vt:lpstr>
      <vt:lpstr>  Managing Modern IT Infrastructure</vt:lpstr>
      <vt:lpstr>  Dealing with Platform and Infrastructure Change</vt:lpstr>
      <vt:lpstr>  Dealing with Platform and Infrastructure Change</vt:lpstr>
      <vt:lpstr>  Dealing with Platform and Infrastructure Change</vt:lpstr>
      <vt:lpstr>  IT Management and Governance</vt:lpstr>
      <vt:lpstr>  Making Wise Infrastructure Investments</vt:lpstr>
      <vt:lpstr>  Understanding Total Cost of Ownership</vt:lpstr>
      <vt:lpstr>  Competitive Forces Model for IT Infrastructure</vt:lpstr>
      <vt:lpstr>  Factors in the Model</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268</cp:revision>
  <cp:lastPrinted>2026-02-16T02:18:41Z</cp:lastPrinted>
  <dcterms:created xsi:type="dcterms:W3CDTF">2013-01-27T09:14:16Z</dcterms:created>
  <dcterms:modified xsi:type="dcterms:W3CDTF">2026-02-16T02:31:43Z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